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30"/>
  </p:notesMasterIdLst>
  <p:sldIdLst>
    <p:sldId id="256" r:id="rId5"/>
    <p:sldId id="261" r:id="rId6"/>
    <p:sldId id="266" r:id="rId7"/>
    <p:sldId id="344" r:id="rId8"/>
    <p:sldId id="313" r:id="rId9"/>
    <p:sldId id="309" r:id="rId10"/>
    <p:sldId id="336" r:id="rId11"/>
    <p:sldId id="337" r:id="rId12"/>
    <p:sldId id="312" r:id="rId13"/>
    <p:sldId id="347" r:id="rId14"/>
    <p:sldId id="335" r:id="rId15"/>
    <p:sldId id="310" r:id="rId16"/>
    <p:sldId id="327" r:id="rId17"/>
    <p:sldId id="339" r:id="rId18"/>
    <p:sldId id="319" r:id="rId19"/>
    <p:sldId id="334" r:id="rId20"/>
    <p:sldId id="340" r:id="rId21"/>
    <p:sldId id="342" r:id="rId22"/>
    <p:sldId id="325" r:id="rId23"/>
    <p:sldId id="315" r:id="rId24"/>
    <p:sldId id="317" r:id="rId25"/>
    <p:sldId id="332" r:id="rId26"/>
    <p:sldId id="348" r:id="rId27"/>
    <p:sldId id="272" r:id="rId28"/>
    <p:sldId id="263" r:id="rId29"/>
  </p:sldIdLst>
  <p:sldSz cx="9144000" cy="5143500" type="screen16x9"/>
  <p:notesSz cx="6858000" cy="9144000"/>
  <p:embeddedFontLst>
    <p:embeddedFont>
      <p:font typeface="Montserrat" panose="020B0604020202020204" charset="0"/>
      <p:regular r:id="rId31"/>
      <p:bold r:id="rId32"/>
      <p:italic r:id="rId33"/>
      <p:boldItalic r:id="rId34"/>
    </p:embeddedFont>
    <p:embeddedFont>
      <p:font typeface="Montserrat ExtraBold" panose="020B0604020202020204" charset="0"/>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82F98B-3D95-47BC-A3C0-2D6A9725B9B0}">
  <a:tblStyle styleId="{0F82F98B-3D95-47BC-A3C0-2D6A9725B9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8" autoAdjust="0"/>
  </p:normalViewPr>
  <p:slideViewPr>
    <p:cSldViewPr snapToGrid="0">
      <p:cViewPr varScale="1">
        <p:scale>
          <a:sx n="115" d="100"/>
          <a:sy n="115" d="100"/>
        </p:scale>
        <p:origin x="514"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94e269a9b_3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94e269a9b_3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94e269a9b_3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94e269a9b_3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4e269a9b_3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4e269a9b_3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6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4e269a9b_3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4e269a9b_3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96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7267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94e269a9b_3_2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94e269a9b_3_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94e269a9b_3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94e269a9b_3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4714625" y="3673650"/>
            <a:ext cx="3336300" cy="5766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Clr>
                <a:srgbClr val="000000"/>
              </a:buClr>
              <a:buSzPts val="2000"/>
              <a:buNone/>
              <a:defRPr sz="2000">
                <a:solidFill>
                  <a:schemeClr val="dk1"/>
                </a:solidFill>
              </a:defRPr>
            </a:lvl1pPr>
            <a:lvl2pPr lvl="1" algn="r">
              <a:lnSpc>
                <a:spcPct val="100000"/>
              </a:lnSpc>
              <a:spcBef>
                <a:spcPts val="0"/>
              </a:spcBef>
              <a:spcAft>
                <a:spcPts val="0"/>
              </a:spcAft>
              <a:buSzPts val="1700"/>
              <a:buNone/>
              <a:defRPr sz="1700"/>
            </a:lvl2pPr>
            <a:lvl3pPr lvl="2" algn="r">
              <a:lnSpc>
                <a:spcPct val="100000"/>
              </a:lnSpc>
              <a:spcBef>
                <a:spcPts val="0"/>
              </a:spcBef>
              <a:spcAft>
                <a:spcPts val="0"/>
              </a:spcAft>
              <a:buSzPts val="1700"/>
              <a:buNone/>
              <a:defRPr sz="1700"/>
            </a:lvl3pPr>
            <a:lvl4pPr lvl="3" algn="r">
              <a:lnSpc>
                <a:spcPct val="100000"/>
              </a:lnSpc>
              <a:spcBef>
                <a:spcPts val="0"/>
              </a:spcBef>
              <a:spcAft>
                <a:spcPts val="0"/>
              </a:spcAft>
              <a:buSzPts val="1700"/>
              <a:buNone/>
              <a:defRPr sz="1700"/>
            </a:lvl4pPr>
            <a:lvl5pPr lvl="4" algn="r">
              <a:lnSpc>
                <a:spcPct val="100000"/>
              </a:lnSpc>
              <a:spcBef>
                <a:spcPts val="0"/>
              </a:spcBef>
              <a:spcAft>
                <a:spcPts val="0"/>
              </a:spcAft>
              <a:buSzPts val="1700"/>
              <a:buNone/>
              <a:defRPr sz="1700"/>
            </a:lvl5pPr>
            <a:lvl6pPr lvl="5" algn="r">
              <a:lnSpc>
                <a:spcPct val="100000"/>
              </a:lnSpc>
              <a:spcBef>
                <a:spcPts val="0"/>
              </a:spcBef>
              <a:spcAft>
                <a:spcPts val="0"/>
              </a:spcAft>
              <a:buSzPts val="1700"/>
              <a:buNone/>
              <a:defRPr sz="1700"/>
            </a:lvl6pPr>
            <a:lvl7pPr lvl="6" algn="r">
              <a:lnSpc>
                <a:spcPct val="100000"/>
              </a:lnSpc>
              <a:spcBef>
                <a:spcPts val="0"/>
              </a:spcBef>
              <a:spcAft>
                <a:spcPts val="0"/>
              </a:spcAft>
              <a:buSzPts val="1700"/>
              <a:buNone/>
              <a:defRPr sz="1700"/>
            </a:lvl7pPr>
            <a:lvl8pPr lvl="7" algn="r">
              <a:lnSpc>
                <a:spcPct val="100000"/>
              </a:lnSpc>
              <a:spcBef>
                <a:spcPts val="0"/>
              </a:spcBef>
              <a:spcAft>
                <a:spcPts val="0"/>
              </a:spcAft>
              <a:buSzPts val="1700"/>
              <a:buNone/>
              <a:defRPr sz="1700"/>
            </a:lvl8pPr>
            <a:lvl9pPr lvl="8" algn="r">
              <a:lnSpc>
                <a:spcPct val="100000"/>
              </a:lnSpc>
              <a:spcBef>
                <a:spcPts val="0"/>
              </a:spcBef>
              <a:spcAft>
                <a:spcPts val="0"/>
              </a:spcAft>
              <a:buSzPts val="1700"/>
              <a:buNone/>
              <a:defRPr sz="1700"/>
            </a:lvl9pPr>
          </a:lstStyle>
          <a:p>
            <a:endParaRPr/>
          </a:p>
        </p:txBody>
      </p:sp>
      <p:sp>
        <p:nvSpPr>
          <p:cNvPr id="10" name="Google Shape;10;p2"/>
          <p:cNvSpPr txBox="1">
            <a:spLocks noGrp="1"/>
          </p:cNvSpPr>
          <p:nvPr>
            <p:ph type="title"/>
          </p:nvPr>
        </p:nvSpPr>
        <p:spPr>
          <a:xfrm>
            <a:off x="4021017" y="1336724"/>
            <a:ext cx="4057800" cy="2050800"/>
          </a:xfrm>
          <a:prstGeom prst="rect">
            <a:avLst/>
          </a:prstGeom>
        </p:spPr>
        <p:txBody>
          <a:bodyPr spcFirstLastPara="1" wrap="square" lIns="91425" tIns="91425" rIns="91425" bIns="91425" anchor="b" anchorCtr="0">
            <a:noAutofit/>
          </a:bodyPr>
          <a:lstStyle>
            <a:lvl1pPr lvl="0" algn="r">
              <a:spcBef>
                <a:spcPts val="0"/>
              </a:spcBef>
              <a:spcAft>
                <a:spcPts val="0"/>
              </a:spcAft>
              <a:buNone/>
              <a:defRPr sz="7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636075" y="2693673"/>
            <a:ext cx="11712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3200"/>
              <a:buNone/>
              <a:defRPr sz="3200">
                <a:solidFill>
                  <a:schemeClr val="lt1"/>
                </a:solidFill>
              </a:defRPr>
            </a:lvl1pPr>
            <a:lvl2pPr lvl="1" algn="r" rtl="0">
              <a:spcBef>
                <a:spcPts val="0"/>
              </a:spcBef>
              <a:spcAft>
                <a:spcPts val="0"/>
              </a:spcAft>
              <a:buClr>
                <a:schemeClr val="dk1"/>
              </a:buClr>
              <a:buSzPts val="4400"/>
              <a:buNone/>
              <a:defRPr sz="4400">
                <a:solidFill>
                  <a:schemeClr val="dk1"/>
                </a:solidFill>
              </a:defRPr>
            </a:lvl2pPr>
            <a:lvl3pPr lvl="2" algn="r" rtl="0">
              <a:spcBef>
                <a:spcPts val="0"/>
              </a:spcBef>
              <a:spcAft>
                <a:spcPts val="0"/>
              </a:spcAft>
              <a:buClr>
                <a:schemeClr val="dk1"/>
              </a:buClr>
              <a:buSzPts val="4400"/>
              <a:buNone/>
              <a:defRPr sz="4400">
                <a:solidFill>
                  <a:schemeClr val="dk1"/>
                </a:solidFill>
              </a:defRPr>
            </a:lvl3pPr>
            <a:lvl4pPr lvl="3" algn="r" rtl="0">
              <a:spcBef>
                <a:spcPts val="0"/>
              </a:spcBef>
              <a:spcAft>
                <a:spcPts val="0"/>
              </a:spcAft>
              <a:buClr>
                <a:schemeClr val="dk1"/>
              </a:buClr>
              <a:buSzPts val="4400"/>
              <a:buNone/>
              <a:defRPr sz="4400">
                <a:solidFill>
                  <a:schemeClr val="dk1"/>
                </a:solidFill>
              </a:defRPr>
            </a:lvl4pPr>
            <a:lvl5pPr lvl="4" algn="r" rtl="0">
              <a:spcBef>
                <a:spcPts val="0"/>
              </a:spcBef>
              <a:spcAft>
                <a:spcPts val="0"/>
              </a:spcAft>
              <a:buClr>
                <a:schemeClr val="dk1"/>
              </a:buClr>
              <a:buSzPts val="4400"/>
              <a:buNone/>
              <a:defRPr sz="4400">
                <a:solidFill>
                  <a:schemeClr val="dk1"/>
                </a:solidFill>
              </a:defRPr>
            </a:lvl5pPr>
            <a:lvl6pPr lvl="5" algn="r" rtl="0">
              <a:spcBef>
                <a:spcPts val="0"/>
              </a:spcBef>
              <a:spcAft>
                <a:spcPts val="0"/>
              </a:spcAft>
              <a:buClr>
                <a:schemeClr val="dk1"/>
              </a:buClr>
              <a:buSzPts val="4400"/>
              <a:buNone/>
              <a:defRPr sz="4400">
                <a:solidFill>
                  <a:schemeClr val="dk1"/>
                </a:solidFill>
              </a:defRPr>
            </a:lvl6pPr>
            <a:lvl7pPr lvl="6" algn="r" rtl="0">
              <a:spcBef>
                <a:spcPts val="0"/>
              </a:spcBef>
              <a:spcAft>
                <a:spcPts val="0"/>
              </a:spcAft>
              <a:buClr>
                <a:schemeClr val="dk1"/>
              </a:buClr>
              <a:buSzPts val="4400"/>
              <a:buNone/>
              <a:defRPr sz="4400">
                <a:solidFill>
                  <a:schemeClr val="dk1"/>
                </a:solidFill>
              </a:defRPr>
            </a:lvl7pPr>
            <a:lvl8pPr lvl="7" algn="r" rtl="0">
              <a:spcBef>
                <a:spcPts val="0"/>
              </a:spcBef>
              <a:spcAft>
                <a:spcPts val="0"/>
              </a:spcAft>
              <a:buClr>
                <a:schemeClr val="dk1"/>
              </a:buClr>
              <a:buSzPts val="4400"/>
              <a:buNone/>
              <a:defRPr sz="4400">
                <a:solidFill>
                  <a:schemeClr val="dk1"/>
                </a:solidFill>
              </a:defRPr>
            </a:lvl8pPr>
            <a:lvl9pPr lvl="8" algn="r" rtl="0">
              <a:spcBef>
                <a:spcPts val="0"/>
              </a:spcBef>
              <a:spcAft>
                <a:spcPts val="0"/>
              </a:spcAft>
              <a:buClr>
                <a:schemeClr val="dk1"/>
              </a:buClr>
              <a:buSzPts val="4400"/>
              <a:buNone/>
              <a:defRPr sz="4400">
                <a:solidFill>
                  <a:schemeClr val="dk1"/>
                </a:solidFill>
              </a:defRPr>
            </a:lvl9pPr>
          </a:lstStyle>
          <a:p>
            <a:r>
              <a:t>xx%</a:t>
            </a:r>
          </a:p>
        </p:txBody>
      </p:sp>
      <p:sp>
        <p:nvSpPr>
          <p:cNvPr id="13" name="Google Shape;13;p3"/>
          <p:cNvSpPr txBox="1">
            <a:spLocks noGrp="1"/>
          </p:cNvSpPr>
          <p:nvPr>
            <p:ph type="body" idx="1"/>
          </p:nvPr>
        </p:nvSpPr>
        <p:spPr>
          <a:xfrm>
            <a:off x="1807325" y="3330900"/>
            <a:ext cx="3960900" cy="572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000000"/>
              </a:buClr>
              <a:buSzPts val="1800"/>
              <a:buChar char="●"/>
              <a:defRPr>
                <a:solidFill>
                  <a:srgbClr val="000000"/>
                </a:solidFill>
              </a:defRPr>
            </a:lvl1pPr>
            <a:lvl2pPr marL="914400" lvl="1" indent="-342900" rtl="0">
              <a:lnSpc>
                <a:spcPct val="100000"/>
              </a:lnSpc>
              <a:spcBef>
                <a:spcPts val="1600"/>
              </a:spcBef>
              <a:spcAft>
                <a:spcPts val="0"/>
              </a:spcAft>
              <a:buClr>
                <a:srgbClr val="000000"/>
              </a:buClr>
              <a:buSzPts val="1800"/>
              <a:buChar char="○"/>
              <a:defRPr sz="1800">
                <a:solidFill>
                  <a:srgbClr val="000000"/>
                </a:solidFill>
              </a:defRPr>
            </a:lvl2pPr>
            <a:lvl3pPr marL="1371600" lvl="2" indent="-342900" rtl="0">
              <a:lnSpc>
                <a:spcPct val="100000"/>
              </a:lnSpc>
              <a:spcBef>
                <a:spcPts val="1600"/>
              </a:spcBef>
              <a:spcAft>
                <a:spcPts val="0"/>
              </a:spcAft>
              <a:buClr>
                <a:srgbClr val="000000"/>
              </a:buClr>
              <a:buSzPts val="1800"/>
              <a:buChar char="■"/>
              <a:defRPr sz="1800">
                <a:solidFill>
                  <a:srgbClr val="000000"/>
                </a:solidFill>
              </a:defRPr>
            </a:lvl3pPr>
            <a:lvl4pPr marL="1828800" lvl="3" indent="-342900" rtl="0">
              <a:lnSpc>
                <a:spcPct val="100000"/>
              </a:lnSpc>
              <a:spcBef>
                <a:spcPts val="1600"/>
              </a:spcBef>
              <a:spcAft>
                <a:spcPts val="0"/>
              </a:spcAft>
              <a:buClr>
                <a:srgbClr val="000000"/>
              </a:buClr>
              <a:buSzPts val="1800"/>
              <a:buChar char="●"/>
              <a:defRPr sz="1800">
                <a:solidFill>
                  <a:srgbClr val="000000"/>
                </a:solidFill>
              </a:defRPr>
            </a:lvl4pPr>
            <a:lvl5pPr marL="2286000" lvl="4" indent="-342900" rtl="0">
              <a:lnSpc>
                <a:spcPct val="100000"/>
              </a:lnSpc>
              <a:spcBef>
                <a:spcPts val="1600"/>
              </a:spcBef>
              <a:spcAft>
                <a:spcPts val="0"/>
              </a:spcAft>
              <a:buClr>
                <a:srgbClr val="000000"/>
              </a:buClr>
              <a:buSzPts val="1800"/>
              <a:buChar char="○"/>
              <a:defRPr sz="1800">
                <a:solidFill>
                  <a:srgbClr val="000000"/>
                </a:solidFill>
              </a:defRPr>
            </a:lvl5pPr>
            <a:lvl6pPr marL="2743200" lvl="5" indent="-342900" rtl="0">
              <a:lnSpc>
                <a:spcPct val="100000"/>
              </a:lnSpc>
              <a:spcBef>
                <a:spcPts val="1600"/>
              </a:spcBef>
              <a:spcAft>
                <a:spcPts val="0"/>
              </a:spcAft>
              <a:buClr>
                <a:srgbClr val="000000"/>
              </a:buClr>
              <a:buSzPts val="1800"/>
              <a:buChar char="■"/>
              <a:defRPr sz="1800">
                <a:solidFill>
                  <a:srgbClr val="000000"/>
                </a:solidFill>
              </a:defRPr>
            </a:lvl6pPr>
            <a:lvl7pPr marL="3200400" lvl="6" indent="-342900" rtl="0">
              <a:lnSpc>
                <a:spcPct val="100000"/>
              </a:lnSpc>
              <a:spcBef>
                <a:spcPts val="1600"/>
              </a:spcBef>
              <a:spcAft>
                <a:spcPts val="0"/>
              </a:spcAft>
              <a:buClr>
                <a:srgbClr val="000000"/>
              </a:buClr>
              <a:buSzPts val="1800"/>
              <a:buChar char="●"/>
              <a:defRPr sz="1800">
                <a:solidFill>
                  <a:srgbClr val="000000"/>
                </a:solidFill>
              </a:defRPr>
            </a:lvl7pPr>
            <a:lvl8pPr marL="3657600" lvl="7" indent="-342900" rtl="0">
              <a:lnSpc>
                <a:spcPct val="100000"/>
              </a:lnSpc>
              <a:spcBef>
                <a:spcPts val="1600"/>
              </a:spcBef>
              <a:spcAft>
                <a:spcPts val="0"/>
              </a:spcAft>
              <a:buClr>
                <a:srgbClr val="000000"/>
              </a:buClr>
              <a:buSzPts val="1800"/>
              <a:buChar char="○"/>
              <a:defRPr sz="1800">
                <a:solidFill>
                  <a:srgbClr val="000000"/>
                </a:solidFill>
              </a:defRPr>
            </a:lvl8pPr>
            <a:lvl9pPr marL="4114800" lvl="8" indent="-342900" rtl="0">
              <a:lnSpc>
                <a:spcPct val="100000"/>
              </a:lnSpc>
              <a:spcBef>
                <a:spcPts val="1600"/>
              </a:spcBef>
              <a:spcAft>
                <a:spcPts val="1600"/>
              </a:spcAft>
              <a:buClr>
                <a:srgbClr val="000000"/>
              </a:buClr>
              <a:buSzPts val="1800"/>
              <a:buChar char="■"/>
              <a:defRPr sz="1800">
                <a:solidFill>
                  <a:srgbClr val="000000"/>
                </a:solidFill>
              </a:defRPr>
            </a:lvl9pPr>
          </a:lstStyle>
          <a:p>
            <a:endParaRPr/>
          </a:p>
        </p:txBody>
      </p:sp>
      <p:sp>
        <p:nvSpPr>
          <p:cNvPr id="14" name="Google Shape;14;p3"/>
          <p:cNvSpPr txBox="1">
            <a:spLocks noGrp="1"/>
          </p:cNvSpPr>
          <p:nvPr>
            <p:ph type="title" idx="2"/>
          </p:nvPr>
        </p:nvSpPr>
        <p:spPr>
          <a:xfrm>
            <a:off x="1807325" y="2657175"/>
            <a:ext cx="4133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20000" y="1921350"/>
            <a:ext cx="7704000" cy="130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200"/>
              <a:buFont typeface="Montserrat ExtraBold"/>
              <a:buNone/>
              <a:defRPr sz="82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284425" y="1316762"/>
            <a:ext cx="3542100" cy="6240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 name="Google Shape;35;p9"/>
          <p:cNvSpPr txBox="1">
            <a:spLocks noGrp="1"/>
          </p:cNvSpPr>
          <p:nvPr>
            <p:ph type="subTitle" idx="1"/>
          </p:nvPr>
        </p:nvSpPr>
        <p:spPr>
          <a:xfrm>
            <a:off x="4270550" y="2431625"/>
            <a:ext cx="3426000" cy="66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600"/>
              <a:buFont typeface="Montserrat ExtraBold"/>
              <a:buNone/>
              <a:defRPr>
                <a:solidFill>
                  <a:srgbClr val="FFFFFF"/>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6" name="Google Shape;36;p9"/>
          <p:cNvSpPr txBox="1"/>
          <p:nvPr/>
        </p:nvSpPr>
        <p:spPr>
          <a:xfrm>
            <a:off x="4277225" y="2893659"/>
            <a:ext cx="3573300" cy="10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FFFFFF"/>
              </a:solidFill>
              <a:latin typeface="Montserrat"/>
              <a:ea typeface="Montserrat"/>
              <a:cs typeface="Montserrat"/>
              <a:sym typeface="Montserrat"/>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37" name="Google Shape;37;p9"/>
          <p:cNvSpPr txBox="1">
            <a:spLocks noGrp="1"/>
          </p:cNvSpPr>
          <p:nvPr>
            <p:ph type="body" idx="2"/>
          </p:nvPr>
        </p:nvSpPr>
        <p:spPr>
          <a:xfrm>
            <a:off x="4270550" y="3084025"/>
            <a:ext cx="3339300" cy="1117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rgbClr val="FFFFFF"/>
                </a:solidFill>
              </a:defRPr>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FFFFF"/>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13100" y="4124750"/>
            <a:ext cx="7717800" cy="572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Font typeface="Montserrat ExtraBold"/>
              <a:buNone/>
              <a:defRPr sz="2400">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6">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6"/>
          <p:cNvSpPr txBox="1">
            <a:spLocks noGrp="1"/>
          </p:cNvSpPr>
          <p:nvPr>
            <p:ph type="body" idx="1"/>
          </p:nvPr>
        </p:nvSpPr>
        <p:spPr>
          <a:xfrm>
            <a:off x="6184407" y="3838433"/>
            <a:ext cx="1908300" cy="636000"/>
          </a:xfrm>
          <a:prstGeom prst="rect">
            <a:avLst/>
          </a:prstGeom>
        </p:spPr>
        <p:txBody>
          <a:bodyPr spcFirstLastPara="1" wrap="square" lIns="91425" tIns="91425" rIns="91425" bIns="91425" anchor="t" anchorCtr="0">
            <a:noAutofit/>
          </a:bodyPr>
          <a:lstStyle>
            <a:lvl1pPr marL="457200" lvl="0" indent="-317500" rtl="0">
              <a:lnSpc>
                <a:spcPct val="80000"/>
              </a:lnSpc>
              <a:spcBef>
                <a:spcPts val="0"/>
              </a:spcBef>
              <a:spcAft>
                <a:spcPts val="0"/>
              </a:spcAft>
              <a:buClr>
                <a:srgbClr val="000000"/>
              </a:buClr>
              <a:buSzPts val="1400"/>
              <a:buChar char="●"/>
              <a:defRPr sz="1400"/>
            </a:lvl1pPr>
            <a:lvl2pPr marL="914400" lvl="1" indent="-317500" rtl="0">
              <a:spcBef>
                <a:spcPts val="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56" name="Google Shape;56;p16"/>
          <p:cNvSpPr txBox="1">
            <a:spLocks noGrp="1"/>
          </p:cNvSpPr>
          <p:nvPr>
            <p:ph type="body" idx="2"/>
          </p:nvPr>
        </p:nvSpPr>
        <p:spPr>
          <a:xfrm>
            <a:off x="6195374" y="2154250"/>
            <a:ext cx="1908300" cy="636000"/>
          </a:xfrm>
          <a:prstGeom prst="rect">
            <a:avLst/>
          </a:prstGeom>
        </p:spPr>
        <p:txBody>
          <a:bodyPr spcFirstLastPara="1" wrap="square" lIns="91425" tIns="91425" rIns="91425" bIns="91425" anchor="t" anchorCtr="0">
            <a:noAutofit/>
          </a:bodyPr>
          <a:lstStyle>
            <a:lvl1pPr marL="457200" lvl="0" indent="-317500" rtl="0">
              <a:lnSpc>
                <a:spcPct val="80000"/>
              </a:lnSpc>
              <a:spcBef>
                <a:spcPts val="0"/>
              </a:spcBef>
              <a:spcAft>
                <a:spcPts val="0"/>
              </a:spcAft>
              <a:buClr>
                <a:srgbClr val="000000"/>
              </a:buClr>
              <a:buSzPts val="1400"/>
              <a:buChar char="●"/>
              <a:defRPr sz="1400">
                <a:solidFill>
                  <a:srgbClr val="FFFFFF"/>
                </a:solidFill>
              </a:defRPr>
            </a:lvl1pPr>
            <a:lvl2pPr marL="914400" lvl="1" indent="-317500" rtl="0">
              <a:lnSpc>
                <a:spcPct val="100000"/>
              </a:lnSpc>
              <a:spcBef>
                <a:spcPts val="0"/>
              </a:spcBef>
              <a:spcAft>
                <a:spcPts val="0"/>
              </a:spcAft>
              <a:buClr>
                <a:srgbClr val="000000"/>
              </a:buClr>
              <a:buSzPts val="1400"/>
              <a:buChar char="○"/>
              <a:defRPr>
                <a:solidFill>
                  <a:srgbClr val="000000"/>
                </a:solidFill>
              </a:defRPr>
            </a:lvl2pPr>
            <a:lvl3pPr marL="1371600" lvl="2" indent="-317500" rtl="0">
              <a:lnSpc>
                <a:spcPct val="100000"/>
              </a:lnSpc>
              <a:spcBef>
                <a:spcPts val="1600"/>
              </a:spcBef>
              <a:spcAft>
                <a:spcPts val="0"/>
              </a:spcAft>
              <a:buClr>
                <a:srgbClr val="000000"/>
              </a:buClr>
              <a:buSzPts val="1400"/>
              <a:buChar char="■"/>
              <a:defRPr>
                <a:solidFill>
                  <a:srgbClr val="000000"/>
                </a:solidFill>
              </a:defRPr>
            </a:lvl3pPr>
            <a:lvl4pPr marL="1828800" lvl="3" indent="-317500" rtl="0">
              <a:lnSpc>
                <a:spcPct val="100000"/>
              </a:lnSpc>
              <a:spcBef>
                <a:spcPts val="1600"/>
              </a:spcBef>
              <a:spcAft>
                <a:spcPts val="0"/>
              </a:spcAft>
              <a:buClr>
                <a:srgbClr val="000000"/>
              </a:buClr>
              <a:buSzPts val="1400"/>
              <a:buChar char="●"/>
              <a:defRPr>
                <a:solidFill>
                  <a:srgbClr val="000000"/>
                </a:solidFill>
              </a:defRPr>
            </a:lvl4pPr>
            <a:lvl5pPr marL="2286000" lvl="4" indent="-317500" rtl="0">
              <a:lnSpc>
                <a:spcPct val="100000"/>
              </a:lnSpc>
              <a:spcBef>
                <a:spcPts val="1600"/>
              </a:spcBef>
              <a:spcAft>
                <a:spcPts val="0"/>
              </a:spcAft>
              <a:buClr>
                <a:srgbClr val="000000"/>
              </a:buClr>
              <a:buSzPts val="1400"/>
              <a:buChar char="○"/>
              <a:defRPr>
                <a:solidFill>
                  <a:srgbClr val="000000"/>
                </a:solidFill>
              </a:defRPr>
            </a:lvl5pPr>
            <a:lvl6pPr marL="2743200" lvl="5" indent="-317500" rtl="0">
              <a:lnSpc>
                <a:spcPct val="100000"/>
              </a:lnSpc>
              <a:spcBef>
                <a:spcPts val="1600"/>
              </a:spcBef>
              <a:spcAft>
                <a:spcPts val="0"/>
              </a:spcAft>
              <a:buClr>
                <a:srgbClr val="000000"/>
              </a:buClr>
              <a:buSzPts val="1400"/>
              <a:buChar char="■"/>
              <a:defRPr>
                <a:solidFill>
                  <a:srgbClr val="000000"/>
                </a:solidFill>
              </a:defRPr>
            </a:lvl6pPr>
            <a:lvl7pPr marL="3200400" lvl="6" indent="-317500" rtl="0">
              <a:lnSpc>
                <a:spcPct val="100000"/>
              </a:lnSpc>
              <a:spcBef>
                <a:spcPts val="1600"/>
              </a:spcBef>
              <a:spcAft>
                <a:spcPts val="0"/>
              </a:spcAft>
              <a:buClr>
                <a:srgbClr val="000000"/>
              </a:buClr>
              <a:buSzPts val="1400"/>
              <a:buChar char="●"/>
              <a:defRPr>
                <a:solidFill>
                  <a:srgbClr val="000000"/>
                </a:solidFill>
              </a:defRPr>
            </a:lvl7pPr>
            <a:lvl8pPr marL="3657600" lvl="7" indent="-317500" rtl="0">
              <a:lnSpc>
                <a:spcPct val="100000"/>
              </a:lnSpc>
              <a:spcBef>
                <a:spcPts val="1600"/>
              </a:spcBef>
              <a:spcAft>
                <a:spcPts val="0"/>
              </a:spcAft>
              <a:buClr>
                <a:srgbClr val="000000"/>
              </a:buClr>
              <a:buSzPts val="1400"/>
              <a:buChar char="○"/>
              <a:defRPr>
                <a:solidFill>
                  <a:srgbClr val="000000"/>
                </a:solidFill>
              </a:defRPr>
            </a:lvl8pPr>
            <a:lvl9pPr marL="4114800" lvl="8" indent="-317500" rtl="0">
              <a:lnSpc>
                <a:spcPct val="100000"/>
              </a:lnSpc>
              <a:spcBef>
                <a:spcPts val="1600"/>
              </a:spcBef>
              <a:spcAft>
                <a:spcPts val="1600"/>
              </a:spcAft>
              <a:buClr>
                <a:srgbClr val="000000"/>
              </a:buClr>
              <a:buSzPts val="1400"/>
              <a:buChar char="■"/>
              <a:defRPr>
                <a:solidFill>
                  <a:srgbClr val="000000"/>
                </a:solidFill>
              </a:defRPr>
            </a:lvl9pPr>
          </a:lstStyle>
          <a:p>
            <a:endParaRPr/>
          </a:p>
        </p:txBody>
      </p:sp>
      <p:sp>
        <p:nvSpPr>
          <p:cNvPr id="57" name="Google Shape;57;p16"/>
          <p:cNvSpPr txBox="1">
            <a:spLocks noGrp="1"/>
          </p:cNvSpPr>
          <p:nvPr>
            <p:ph type="title"/>
          </p:nvPr>
        </p:nvSpPr>
        <p:spPr>
          <a:xfrm>
            <a:off x="6184407" y="3400357"/>
            <a:ext cx="1129500" cy="504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solidFill>
                  <a:srgbClr val="FFFFFF"/>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58" name="Google Shape;58;p16"/>
          <p:cNvSpPr txBox="1">
            <a:spLocks noGrp="1"/>
          </p:cNvSpPr>
          <p:nvPr>
            <p:ph type="body" idx="3"/>
          </p:nvPr>
        </p:nvSpPr>
        <p:spPr>
          <a:xfrm>
            <a:off x="1040326" y="3831252"/>
            <a:ext cx="1908300" cy="636000"/>
          </a:xfrm>
          <a:prstGeom prst="rect">
            <a:avLst/>
          </a:prstGeom>
        </p:spPr>
        <p:txBody>
          <a:bodyPr spcFirstLastPara="1" wrap="square" lIns="91425" tIns="91425" rIns="91425" bIns="91425" anchor="t" anchorCtr="0">
            <a:noAutofit/>
          </a:bodyPr>
          <a:lstStyle>
            <a:lvl1pPr marL="457200" lvl="0" indent="-317500" algn="r" rtl="0">
              <a:lnSpc>
                <a:spcPct val="80000"/>
              </a:lnSpc>
              <a:spcBef>
                <a:spcPts val="0"/>
              </a:spcBef>
              <a:spcAft>
                <a:spcPts val="0"/>
              </a:spcAft>
              <a:buClr>
                <a:srgbClr val="000000"/>
              </a:buClr>
              <a:buSzPts val="1400"/>
              <a:buChar char="●"/>
              <a:defRPr sz="1400"/>
            </a:lvl1pPr>
            <a:lvl2pPr marL="914400" lvl="1" indent="-317500" algn="r" rtl="0">
              <a:spcBef>
                <a:spcPts val="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59" name="Google Shape;59;p16"/>
          <p:cNvSpPr txBox="1">
            <a:spLocks noGrp="1"/>
          </p:cNvSpPr>
          <p:nvPr>
            <p:ph type="title" idx="4"/>
          </p:nvPr>
        </p:nvSpPr>
        <p:spPr>
          <a:xfrm>
            <a:off x="725100" y="695466"/>
            <a:ext cx="727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latin typeface="Montserrat ExtraBold"/>
                <a:ea typeface="Montserrat ExtraBold"/>
                <a:cs typeface="Montserrat ExtraBold"/>
                <a:sym typeface="Montserrat ExtraBold"/>
              </a:defRPr>
            </a:lvl1pPr>
            <a:lvl2pPr lvl="1" rtl="0">
              <a:spcBef>
                <a:spcPts val="0"/>
              </a:spcBef>
              <a:spcAft>
                <a:spcPts val="0"/>
              </a:spcAft>
              <a:buNone/>
              <a:defRPr>
                <a:solidFill>
                  <a:srgbClr val="000000"/>
                </a:solidFill>
                <a:latin typeface="Montserrat ExtraBold"/>
                <a:ea typeface="Montserrat ExtraBold"/>
                <a:cs typeface="Montserrat ExtraBold"/>
                <a:sym typeface="Montserrat ExtraBold"/>
              </a:defRPr>
            </a:lvl2pPr>
            <a:lvl3pPr lvl="2" rtl="0">
              <a:spcBef>
                <a:spcPts val="0"/>
              </a:spcBef>
              <a:spcAft>
                <a:spcPts val="0"/>
              </a:spcAft>
              <a:buNone/>
              <a:defRPr>
                <a:solidFill>
                  <a:srgbClr val="000000"/>
                </a:solidFill>
                <a:latin typeface="Montserrat ExtraBold"/>
                <a:ea typeface="Montserrat ExtraBold"/>
                <a:cs typeface="Montserrat ExtraBold"/>
                <a:sym typeface="Montserrat ExtraBold"/>
              </a:defRPr>
            </a:lvl3pPr>
            <a:lvl4pPr lvl="3" rtl="0">
              <a:spcBef>
                <a:spcPts val="0"/>
              </a:spcBef>
              <a:spcAft>
                <a:spcPts val="0"/>
              </a:spcAft>
              <a:buNone/>
              <a:defRPr>
                <a:solidFill>
                  <a:srgbClr val="000000"/>
                </a:solidFill>
                <a:latin typeface="Montserrat ExtraBold"/>
                <a:ea typeface="Montserrat ExtraBold"/>
                <a:cs typeface="Montserrat ExtraBold"/>
                <a:sym typeface="Montserrat ExtraBold"/>
              </a:defRPr>
            </a:lvl4pPr>
            <a:lvl5pPr lvl="4" rtl="0">
              <a:spcBef>
                <a:spcPts val="0"/>
              </a:spcBef>
              <a:spcAft>
                <a:spcPts val="0"/>
              </a:spcAft>
              <a:buNone/>
              <a:defRPr>
                <a:solidFill>
                  <a:srgbClr val="000000"/>
                </a:solidFill>
                <a:latin typeface="Montserrat ExtraBold"/>
                <a:ea typeface="Montserrat ExtraBold"/>
                <a:cs typeface="Montserrat ExtraBold"/>
                <a:sym typeface="Montserrat ExtraBold"/>
              </a:defRPr>
            </a:lvl5pPr>
            <a:lvl6pPr lvl="5" rtl="0">
              <a:spcBef>
                <a:spcPts val="0"/>
              </a:spcBef>
              <a:spcAft>
                <a:spcPts val="0"/>
              </a:spcAft>
              <a:buNone/>
              <a:defRPr>
                <a:solidFill>
                  <a:srgbClr val="000000"/>
                </a:solidFill>
                <a:latin typeface="Montserrat ExtraBold"/>
                <a:ea typeface="Montserrat ExtraBold"/>
                <a:cs typeface="Montserrat ExtraBold"/>
                <a:sym typeface="Montserrat ExtraBold"/>
              </a:defRPr>
            </a:lvl6pPr>
            <a:lvl7pPr lvl="6" rtl="0">
              <a:spcBef>
                <a:spcPts val="0"/>
              </a:spcBef>
              <a:spcAft>
                <a:spcPts val="0"/>
              </a:spcAft>
              <a:buNone/>
              <a:defRPr>
                <a:solidFill>
                  <a:srgbClr val="000000"/>
                </a:solidFill>
                <a:latin typeface="Montserrat ExtraBold"/>
                <a:ea typeface="Montserrat ExtraBold"/>
                <a:cs typeface="Montserrat ExtraBold"/>
                <a:sym typeface="Montserrat ExtraBold"/>
              </a:defRPr>
            </a:lvl7pPr>
            <a:lvl8pPr lvl="7" rtl="0">
              <a:spcBef>
                <a:spcPts val="0"/>
              </a:spcBef>
              <a:spcAft>
                <a:spcPts val="0"/>
              </a:spcAft>
              <a:buNone/>
              <a:defRPr>
                <a:solidFill>
                  <a:srgbClr val="000000"/>
                </a:solidFill>
                <a:latin typeface="Montserrat ExtraBold"/>
                <a:ea typeface="Montserrat ExtraBold"/>
                <a:cs typeface="Montserrat ExtraBold"/>
                <a:sym typeface="Montserrat ExtraBold"/>
              </a:defRPr>
            </a:lvl8pPr>
            <a:lvl9pPr lvl="8" rtl="0">
              <a:spcBef>
                <a:spcPts val="0"/>
              </a:spcBef>
              <a:spcAft>
                <a:spcPts val="0"/>
              </a:spcAft>
              <a:buNone/>
              <a:defRPr>
                <a:solidFill>
                  <a:srgbClr val="000000"/>
                </a:solidFill>
                <a:latin typeface="Montserrat ExtraBold"/>
                <a:ea typeface="Montserrat ExtraBold"/>
                <a:cs typeface="Montserrat ExtraBold"/>
                <a:sym typeface="Montserrat ExtraBold"/>
              </a:defRPr>
            </a:lvl9pPr>
          </a:lstStyle>
          <a:p>
            <a:endParaRPr/>
          </a:p>
        </p:txBody>
      </p:sp>
      <p:sp>
        <p:nvSpPr>
          <p:cNvPr id="60" name="Google Shape;60;p16"/>
          <p:cNvSpPr txBox="1">
            <a:spLocks noGrp="1"/>
          </p:cNvSpPr>
          <p:nvPr>
            <p:ph type="title" idx="5"/>
          </p:nvPr>
        </p:nvSpPr>
        <p:spPr>
          <a:xfrm>
            <a:off x="1796503" y="3388241"/>
            <a:ext cx="1129500" cy="5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solidFill>
                  <a:srgbClr val="FFFFFF"/>
                </a:solidFill>
              </a:defRPr>
            </a:lvl1pPr>
            <a:lvl2pPr lvl="1" algn="r" rtl="0">
              <a:spcBef>
                <a:spcPts val="0"/>
              </a:spcBef>
              <a:spcAft>
                <a:spcPts val="0"/>
              </a:spcAft>
              <a:buSzPts val="2800"/>
              <a:buNone/>
              <a:defRPr>
                <a:latin typeface="Montserrat"/>
                <a:ea typeface="Montserrat"/>
                <a:cs typeface="Montserrat"/>
                <a:sym typeface="Montserrat"/>
              </a:defRPr>
            </a:lvl2pPr>
            <a:lvl3pPr lvl="2" algn="r" rtl="0">
              <a:spcBef>
                <a:spcPts val="0"/>
              </a:spcBef>
              <a:spcAft>
                <a:spcPts val="0"/>
              </a:spcAft>
              <a:buSzPts val="2800"/>
              <a:buNone/>
              <a:defRPr>
                <a:latin typeface="Montserrat"/>
                <a:ea typeface="Montserrat"/>
                <a:cs typeface="Montserrat"/>
                <a:sym typeface="Montserrat"/>
              </a:defRPr>
            </a:lvl3pPr>
            <a:lvl4pPr lvl="3" algn="r" rtl="0">
              <a:spcBef>
                <a:spcPts val="0"/>
              </a:spcBef>
              <a:spcAft>
                <a:spcPts val="0"/>
              </a:spcAft>
              <a:buSzPts val="2800"/>
              <a:buNone/>
              <a:defRPr>
                <a:latin typeface="Montserrat"/>
                <a:ea typeface="Montserrat"/>
                <a:cs typeface="Montserrat"/>
                <a:sym typeface="Montserrat"/>
              </a:defRPr>
            </a:lvl4pPr>
            <a:lvl5pPr lvl="4" algn="r" rtl="0">
              <a:spcBef>
                <a:spcPts val="0"/>
              </a:spcBef>
              <a:spcAft>
                <a:spcPts val="0"/>
              </a:spcAft>
              <a:buSzPts val="2800"/>
              <a:buNone/>
              <a:defRPr>
                <a:latin typeface="Montserrat"/>
                <a:ea typeface="Montserrat"/>
                <a:cs typeface="Montserrat"/>
                <a:sym typeface="Montserrat"/>
              </a:defRPr>
            </a:lvl5pPr>
            <a:lvl6pPr lvl="5" algn="r" rtl="0">
              <a:spcBef>
                <a:spcPts val="0"/>
              </a:spcBef>
              <a:spcAft>
                <a:spcPts val="0"/>
              </a:spcAft>
              <a:buSzPts val="2800"/>
              <a:buNone/>
              <a:defRPr>
                <a:latin typeface="Montserrat"/>
                <a:ea typeface="Montserrat"/>
                <a:cs typeface="Montserrat"/>
                <a:sym typeface="Montserrat"/>
              </a:defRPr>
            </a:lvl6pPr>
            <a:lvl7pPr lvl="6" algn="r" rtl="0">
              <a:spcBef>
                <a:spcPts val="0"/>
              </a:spcBef>
              <a:spcAft>
                <a:spcPts val="0"/>
              </a:spcAft>
              <a:buSzPts val="2800"/>
              <a:buNone/>
              <a:defRPr>
                <a:latin typeface="Montserrat"/>
                <a:ea typeface="Montserrat"/>
                <a:cs typeface="Montserrat"/>
                <a:sym typeface="Montserrat"/>
              </a:defRPr>
            </a:lvl7pPr>
            <a:lvl8pPr lvl="7" algn="r" rtl="0">
              <a:spcBef>
                <a:spcPts val="0"/>
              </a:spcBef>
              <a:spcAft>
                <a:spcPts val="0"/>
              </a:spcAft>
              <a:buSzPts val="2800"/>
              <a:buNone/>
              <a:defRPr>
                <a:latin typeface="Montserrat"/>
                <a:ea typeface="Montserrat"/>
                <a:cs typeface="Montserrat"/>
                <a:sym typeface="Montserrat"/>
              </a:defRPr>
            </a:lvl8pPr>
            <a:lvl9pPr lvl="8" algn="r" rtl="0">
              <a:spcBef>
                <a:spcPts val="0"/>
              </a:spcBef>
              <a:spcAft>
                <a:spcPts val="0"/>
              </a:spcAft>
              <a:buSzPts val="2800"/>
              <a:buNone/>
              <a:defRPr>
                <a:latin typeface="Montserrat"/>
                <a:ea typeface="Montserrat"/>
                <a:cs typeface="Montserrat"/>
                <a:sym typeface="Montserrat"/>
              </a:defRPr>
            </a:lvl9pPr>
          </a:lstStyle>
          <a:p>
            <a:endParaRPr/>
          </a:p>
        </p:txBody>
      </p:sp>
      <p:sp>
        <p:nvSpPr>
          <p:cNvPr id="61" name="Google Shape;61;p16"/>
          <p:cNvSpPr txBox="1">
            <a:spLocks noGrp="1"/>
          </p:cNvSpPr>
          <p:nvPr>
            <p:ph type="title" idx="6"/>
          </p:nvPr>
        </p:nvSpPr>
        <p:spPr>
          <a:xfrm>
            <a:off x="6195374" y="1719125"/>
            <a:ext cx="1129500" cy="50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rgbClr val="FFFFFF"/>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62" name="Google Shape;62;p16"/>
          <p:cNvSpPr txBox="1">
            <a:spLocks noGrp="1"/>
          </p:cNvSpPr>
          <p:nvPr>
            <p:ph type="body" idx="7"/>
          </p:nvPr>
        </p:nvSpPr>
        <p:spPr>
          <a:xfrm>
            <a:off x="1051293" y="2137424"/>
            <a:ext cx="1908300" cy="636000"/>
          </a:xfrm>
          <a:prstGeom prst="rect">
            <a:avLst/>
          </a:prstGeom>
        </p:spPr>
        <p:txBody>
          <a:bodyPr spcFirstLastPara="1" wrap="square" lIns="91425" tIns="91425" rIns="91425" bIns="91425" anchor="t" anchorCtr="0">
            <a:noAutofit/>
          </a:bodyPr>
          <a:lstStyle>
            <a:lvl1pPr marL="457200" lvl="0" indent="-317500" algn="r" rtl="0">
              <a:lnSpc>
                <a:spcPct val="80000"/>
              </a:lnSpc>
              <a:spcBef>
                <a:spcPts val="0"/>
              </a:spcBef>
              <a:spcAft>
                <a:spcPts val="0"/>
              </a:spcAft>
              <a:buClr>
                <a:srgbClr val="000000"/>
              </a:buClr>
              <a:buSzPts val="1400"/>
              <a:buChar char="●"/>
              <a:defRPr sz="1400">
                <a:solidFill>
                  <a:srgbClr val="FFFFFF"/>
                </a:solidFill>
              </a:defRPr>
            </a:lvl1pPr>
            <a:lvl2pPr marL="914400" lvl="1" indent="-317500" algn="r" rtl="0">
              <a:spcBef>
                <a:spcPts val="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63" name="Google Shape;63;p16"/>
          <p:cNvSpPr txBox="1">
            <a:spLocks noGrp="1"/>
          </p:cNvSpPr>
          <p:nvPr>
            <p:ph type="title" idx="8"/>
          </p:nvPr>
        </p:nvSpPr>
        <p:spPr>
          <a:xfrm>
            <a:off x="1637201" y="1718514"/>
            <a:ext cx="1299900" cy="5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solidFill>
                  <a:srgbClr val="FFFFFF"/>
                </a:solidFill>
              </a:defRPr>
            </a:lvl1pPr>
            <a:lvl2pPr lvl="1" algn="r" rtl="0">
              <a:spcBef>
                <a:spcPts val="0"/>
              </a:spcBef>
              <a:spcAft>
                <a:spcPts val="0"/>
              </a:spcAft>
              <a:buSzPts val="2800"/>
              <a:buNone/>
              <a:defRPr>
                <a:latin typeface="Montserrat"/>
                <a:ea typeface="Montserrat"/>
                <a:cs typeface="Montserrat"/>
                <a:sym typeface="Montserrat"/>
              </a:defRPr>
            </a:lvl2pPr>
            <a:lvl3pPr lvl="2" algn="r" rtl="0">
              <a:spcBef>
                <a:spcPts val="0"/>
              </a:spcBef>
              <a:spcAft>
                <a:spcPts val="0"/>
              </a:spcAft>
              <a:buSzPts val="2800"/>
              <a:buNone/>
              <a:defRPr>
                <a:latin typeface="Montserrat"/>
                <a:ea typeface="Montserrat"/>
                <a:cs typeface="Montserrat"/>
                <a:sym typeface="Montserrat"/>
              </a:defRPr>
            </a:lvl3pPr>
            <a:lvl4pPr lvl="3" algn="r" rtl="0">
              <a:spcBef>
                <a:spcPts val="0"/>
              </a:spcBef>
              <a:spcAft>
                <a:spcPts val="0"/>
              </a:spcAft>
              <a:buSzPts val="2800"/>
              <a:buNone/>
              <a:defRPr>
                <a:latin typeface="Montserrat"/>
                <a:ea typeface="Montserrat"/>
                <a:cs typeface="Montserrat"/>
                <a:sym typeface="Montserrat"/>
              </a:defRPr>
            </a:lvl4pPr>
            <a:lvl5pPr lvl="4" algn="r" rtl="0">
              <a:spcBef>
                <a:spcPts val="0"/>
              </a:spcBef>
              <a:spcAft>
                <a:spcPts val="0"/>
              </a:spcAft>
              <a:buSzPts val="2800"/>
              <a:buNone/>
              <a:defRPr>
                <a:latin typeface="Montserrat"/>
                <a:ea typeface="Montserrat"/>
                <a:cs typeface="Montserrat"/>
                <a:sym typeface="Montserrat"/>
              </a:defRPr>
            </a:lvl5pPr>
            <a:lvl6pPr lvl="5" algn="r" rtl="0">
              <a:spcBef>
                <a:spcPts val="0"/>
              </a:spcBef>
              <a:spcAft>
                <a:spcPts val="0"/>
              </a:spcAft>
              <a:buSzPts val="2800"/>
              <a:buNone/>
              <a:defRPr>
                <a:latin typeface="Montserrat"/>
                <a:ea typeface="Montserrat"/>
                <a:cs typeface="Montserrat"/>
                <a:sym typeface="Montserrat"/>
              </a:defRPr>
            </a:lvl6pPr>
            <a:lvl7pPr lvl="6" algn="r" rtl="0">
              <a:spcBef>
                <a:spcPts val="0"/>
              </a:spcBef>
              <a:spcAft>
                <a:spcPts val="0"/>
              </a:spcAft>
              <a:buSzPts val="2800"/>
              <a:buNone/>
              <a:defRPr>
                <a:latin typeface="Montserrat"/>
                <a:ea typeface="Montserrat"/>
                <a:cs typeface="Montserrat"/>
                <a:sym typeface="Montserrat"/>
              </a:defRPr>
            </a:lvl7pPr>
            <a:lvl8pPr lvl="7" algn="r" rtl="0">
              <a:spcBef>
                <a:spcPts val="0"/>
              </a:spcBef>
              <a:spcAft>
                <a:spcPts val="0"/>
              </a:spcAft>
              <a:buSzPts val="2800"/>
              <a:buNone/>
              <a:defRPr>
                <a:latin typeface="Montserrat"/>
                <a:ea typeface="Montserrat"/>
                <a:cs typeface="Montserrat"/>
                <a:sym typeface="Montserrat"/>
              </a:defRPr>
            </a:lvl8pPr>
            <a:lvl9pPr lvl="8" algn="r"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5">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2"/>
          <p:cNvSpPr txBox="1">
            <a:spLocks noGrp="1"/>
          </p:cNvSpPr>
          <p:nvPr>
            <p:ph type="subTitle" idx="1"/>
          </p:nvPr>
        </p:nvSpPr>
        <p:spPr>
          <a:xfrm>
            <a:off x="718100" y="1288225"/>
            <a:ext cx="7332300" cy="320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rgbClr val="000000"/>
                </a:solidFill>
              </a:defRPr>
            </a:lvl1pPr>
            <a:lvl2pPr lvl="1" rtl="0">
              <a:lnSpc>
                <a:spcPct val="100000"/>
              </a:lnSpc>
              <a:spcBef>
                <a:spcPts val="1600"/>
              </a:spcBef>
              <a:spcAft>
                <a:spcPts val="0"/>
              </a:spcAft>
              <a:buNone/>
              <a:defRPr sz="2100">
                <a:solidFill>
                  <a:srgbClr val="FFFFFF"/>
                </a:solidFill>
              </a:defRPr>
            </a:lvl2pPr>
            <a:lvl3pPr lvl="2" rtl="0">
              <a:lnSpc>
                <a:spcPct val="100000"/>
              </a:lnSpc>
              <a:spcBef>
                <a:spcPts val="1600"/>
              </a:spcBef>
              <a:spcAft>
                <a:spcPts val="0"/>
              </a:spcAft>
              <a:buNone/>
              <a:defRPr sz="2100">
                <a:solidFill>
                  <a:srgbClr val="FFFFFF"/>
                </a:solidFill>
              </a:defRPr>
            </a:lvl3pPr>
            <a:lvl4pPr lvl="3" rtl="0">
              <a:lnSpc>
                <a:spcPct val="100000"/>
              </a:lnSpc>
              <a:spcBef>
                <a:spcPts val="1600"/>
              </a:spcBef>
              <a:spcAft>
                <a:spcPts val="0"/>
              </a:spcAft>
              <a:buNone/>
              <a:defRPr sz="2100">
                <a:solidFill>
                  <a:srgbClr val="FFFFFF"/>
                </a:solidFill>
              </a:defRPr>
            </a:lvl4pPr>
            <a:lvl5pPr lvl="4" rtl="0">
              <a:lnSpc>
                <a:spcPct val="100000"/>
              </a:lnSpc>
              <a:spcBef>
                <a:spcPts val="1600"/>
              </a:spcBef>
              <a:spcAft>
                <a:spcPts val="0"/>
              </a:spcAft>
              <a:buNone/>
              <a:defRPr sz="2100">
                <a:solidFill>
                  <a:srgbClr val="FFFFFF"/>
                </a:solidFill>
              </a:defRPr>
            </a:lvl5pPr>
            <a:lvl6pPr lvl="5" rtl="0">
              <a:lnSpc>
                <a:spcPct val="100000"/>
              </a:lnSpc>
              <a:spcBef>
                <a:spcPts val="1600"/>
              </a:spcBef>
              <a:spcAft>
                <a:spcPts val="0"/>
              </a:spcAft>
              <a:buNone/>
              <a:defRPr sz="2100">
                <a:solidFill>
                  <a:srgbClr val="FFFFFF"/>
                </a:solidFill>
              </a:defRPr>
            </a:lvl6pPr>
            <a:lvl7pPr lvl="6" rtl="0">
              <a:lnSpc>
                <a:spcPct val="100000"/>
              </a:lnSpc>
              <a:spcBef>
                <a:spcPts val="1600"/>
              </a:spcBef>
              <a:spcAft>
                <a:spcPts val="0"/>
              </a:spcAft>
              <a:buNone/>
              <a:defRPr sz="2100">
                <a:solidFill>
                  <a:srgbClr val="FFFFFF"/>
                </a:solidFill>
              </a:defRPr>
            </a:lvl7pPr>
            <a:lvl8pPr lvl="7" rtl="0">
              <a:lnSpc>
                <a:spcPct val="100000"/>
              </a:lnSpc>
              <a:spcBef>
                <a:spcPts val="1600"/>
              </a:spcBef>
              <a:spcAft>
                <a:spcPts val="0"/>
              </a:spcAft>
              <a:buNone/>
              <a:defRPr sz="2100">
                <a:solidFill>
                  <a:srgbClr val="FFFFFF"/>
                </a:solidFill>
              </a:defRPr>
            </a:lvl8pPr>
            <a:lvl9pPr lvl="8" rtl="0">
              <a:lnSpc>
                <a:spcPct val="100000"/>
              </a:lnSpc>
              <a:spcBef>
                <a:spcPts val="1600"/>
              </a:spcBef>
              <a:spcAft>
                <a:spcPts val="1600"/>
              </a:spcAft>
              <a:buNone/>
              <a:defRPr sz="2100">
                <a:solidFill>
                  <a:srgbClr val="FFFFFF"/>
                </a:solidFill>
              </a:defRPr>
            </a:lvl9pPr>
          </a:lstStyle>
          <a:p>
            <a:endParaRPr/>
          </a:p>
        </p:txBody>
      </p:sp>
      <p:sp>
        <p:nvSpPr>
          <p:cNvPr id="150" name="Google Shape;150;p32"/>
          <p:cNvSpPr txBox="1">
            <a:spLocks noGrp="1"/>
          </p:cNvSpPr>
          <p:nvPr>
            <p:ph type="title"/>
          </p:nvPr>
        </p:nvSpPr>
        <p:spPr>
          <a:xfrm>
            <a:off x="718100" y="759525"/>
            <a:ext cx="7490100" cy="41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a:latin typeface="Montserrat ExtraBold"/>
                <a:ea typeface="Montserrat ExtraBold"/>
                <a:cs typeface="Montserrat ExtraBold"/>
                <a:sym typeface="Montserrat ExtraBold"/>
              </a:defRPr>
            </a:lvl1pPr>
            <a:lvl2pPr lvl="1" rtl="0">
              <a:lnSpc>
                <a:spcPct val="90000"/>
              </a:lnSpc>
              <a:spcBef>
                <a:spcPts val="0"/>
              </a:spcBef>
              <a:spcAft>
                <a:spcPts val="0"/>
              </a:spcAft>
              <a:buNone/>
              <a:defRPr>
                <a:latin typeface="Montserrat ExtraBold"/>
                <a:ea typeface="Montserrat ExtraBold"/>
                <a:cs typeface="Montserrat ExtraBold"/>
                <a:sym typeface="Montserrat ExtraBold"/>
              </a:defRPr>
            </a:lvl2pPr>
            <a:lvl3pPr lvl="2" rtl="0">
              <a:lnSpc>
                <a:spcPct val="90000"/>
              </a:lnSpc>
              <a:spcBef>
                <a:spcPts val="0"/>
              </a:spcBef>
              <a:spcAft>
                <a:spcPts val="0"/>
              </a:spcAft>
              <a:buNone/>
              <a:defRPr>
                <a:latin typeface="Montserrat ExtraBold"/>
                <a:ea typeface="Montserrat ExtraBold"/>
                <a:cs typeface="Montserrat ExtraBold"/>
                <a:sym typeface="Montserrat ExtraBold"/>
              </a:defRPr>
            </a:lvl3pPr>
            <a:lvl4pPr lvl="3" rtl="0">
              <a:lnSpc>
                <a:spcPct val="90000"/>
              </a:lnSpc>
              <a:spcBef>
                <a:spcPts val="0"/>
              </a:spcBef>
              <a:spcAft>
                <a:spcPts val="0"/>
              </a:spcAft>
              <a:buNone/>
              <a:defRPr>
                <a:latin typeface="Montserrat ExtraBold"/>
                <a:ea typeface="Montserrat ExtraBold"/>
                <a:cs typeface="Montserrat ExtraBold"/>
                <a:sym typeface="Montserrat ExtraBold"/>
              </a:defRPr>
            </a:lvl4pPr>
            <a:lvl5pPr lvl="4" rtl="0">
              <a:lnSpc>
                <a:spcPct val="90000"/>
              </a:lnSpc>
              <a:spcBef>
                <a:spcPts val="0"/>
              </a:spcBef>
              <a:spcAft>
                <a:spcPts val="0"/>
              </a:spcAft>
              <a:buNone/>
              <a:defRPr>
                <a:latin typeface="Montserrat ExtraBold"/>
                <a:ea typeface="Montserrat ExtraBold"/>
                <a:cs typeface="Montserrat ExtraBold"/>
                <a:sym typeface="Montserrat ExtraBold"/>
              </a:defRPr>
            </a:lvl5pPr>
            <a:lvl6pPr lvl="5" rtl="0">
              <a:lnSpc>
                <a:spcPct val="90000"/>
              </a:lnSpc>
              <a:spcBef>
                <a:spcPts val="0"/>
              </a:spcBef>
              <a:spcAft>
                <a:spcPts val="0"/>
              </a:spcAft>
              <a:buNone/>
              <a:defRPr>
                <a:latin typeface="Montserrat ExtraBold"/>
                <a:ea typeface="Montserrat ExtraBold"/>
                <a:cs typeface="Montserrat ExtraBold"/>
                <a:sym typeface="Montserrat ExtraBold"/>
              </a:defRPr>
            </a:lvl6pPr>
            <a:lvl7pPr lvl="6" rtl="0">
              <a:lnSpc>
                <a:spcPct val="90000"/>
              </a:lnSpc>
              <a:spcBef>
                <a:spcPts val="0"/>
              </a:spcBef>
              <a:spcAft>
                <a:spcPts val="0"/>
              </a:spcAft>
              <a:buNone/>
              <a:defRPr>
                <a:latin typeface="Montserrat ExtraBold"/>
                <a:ea typeface="Montserrat ExtraBold"/>
                <a:cs typeface="Montserrat ExtraBold"/>
                <a:sym typeface="Montserrat ExtraBold"/>
              </a:defRPr>
            </a:lvl7pPr>
            <a:lvl8pPr lvl="7" rtl="0">
              <a:lnSpc>
                <a:spcPct val="90000"/>
              </a:lnSpc>
              <a:spcBef>
                <a:spcPts val="0"/>
              </a:spcBef>
              <a:spcAft>
                <a:spcPts val="0"/>
              </a:spcAft>
              <a:buNone/>
              <a:defRPr>
                <a:latin typeface="Montserrat ExtraBold"/>
                <a:ea typeface="Montserrat ExtraBold"/>
                <a:cs typeface="Montserrat ExtraBold"/>
                <a:sym typeface="Montserrat ExtraBold"/>
              </a:defRPr>
            </a:lvl8pPr>
            <a:lvl9pPr lvl="8" rtl="0">
              <a:lnSpc>
                <a:spcPct val="90000"/>
              </a:lnSpc>
              <a:spcBef>
                <a:spcPts val="0"/>
              </a:spcBef>
              <a:spcAft>
                <a:spcPts val="0"/>
              </a:spcAft>
              <a:buNone/>
              <a:defRPr>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1672800" y="1816325"/>
            <a:ext cx="5798400" cy="130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2500"/>
              <a:buNone/>
              <a:defRPr sz="2500">
                <a:solidFill>
                  <a:srgbClr val="000000"/>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
        <p:nvSpPr>
          <p:cNvPr id="46" name="Google Shape;46;p13"/>
          <p:cNvSpPr txBox="1">
            <a:spLocks noGrp="1"/>
          </p:cNvSpPr>
          <p:nvPr>
            <p:ph type="body" idx="1"/>
          </p:nvPr>
        </p:nvSpPr>
        <p:spPr>
          <a:xfrm>
            <a:off x="2892600" y="3464125"/>
            <a:ext cx="3358800" cy="4464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423785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62" r:id="rId6"/>
    <p:sldLayoutId id="2147483678" r:id="rId7"/>
    <p:sldLayoutId id="214748368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8"/>
          <p:cNvSpPr txBox="1">
            <a:spLocks noGrp="1"/>
          </p:cNvSpPr>
          <p:nvPr>
            <p:ph type="title"/>
          </p:nvPr>
        </p:nvSpPr>
        <p:spPr>
          <a:xfrm>
            <a:off x="2988365" y="2411895"/>
            <a:ext cx="5658678" cy="1702905"/>
          </a:xfrm>
          <a:prstGeom prst="rect">
            <a:avLst/>
          </a:prstGeom>
        </p:spPr>
        <p:txBody>
          <a:bodyPr spcFirstLastPara="1" wrap="square" lIns="91425" tIns="91425" rIns="91425" bIns="91425" anchor="b" anchorCtr="0">
            <a:noAutofit/>
          </a:bodyPr>
          <a:lstStyle/>
          <a:p>
            <a:pPr marL="0" lvl="0" indent="0" algn="r" rtl="0">
              <a:lnSpc>
                <a:spcPct val="80000"/>
              </a:lnSpc>
              <a:spcBef>
                <a:spcPts val="0"/>
              </a:spcBef>
              <a:spcAft>
                <a:spcPts val="0"/>
              </a:spcAft>
              <a:buClr>
                <a:schemeClr val="dk1"/>
              </a:buClr>
              <a:buSzPts val="1100"/>
              <a:buFont typeface="Arial"/>
              <a:buNone/>
            </a:pPr>
            <a:r>
              <a:rPr lang="en-IN" sz="6000" dirty="0">
                <a:solidFill>
                  <a:schemeClr val="lt1"/>
                </a:solidFill>
                <a:effectLst>
                  <a:outerShdw blurRad="50800" dist="38100" dir="2700000" algn="tl" rotWithShape="0">
                    <a:prstClr val="black">
                      <a:alpha val="40000"/>
                    </a:prstClr>
                  </a:outerShdw>
                </a:effectLst>
              </a:rPr>
              <a:t>Tailgating Detection</a:t>
            </a:r>
            <a:endParaRPr sz="6000" dirty="0">
              <a:solidFill>
                <a:schemeClr val="lt1"/>
              </a:solidFill>
              <a:effectLst>
                <a:outerShdw blurRad="50800" dist="38100" dir="2700000" algn="tl" rotWithShape="0">
                  <a:prstClr val="black">
                    <a:alpha val="40000"/>
                  </a:prstClr>
                </a:outerShdw>
              </a:effectLst>
            </a:endParaRPr>
          </a:p>
        </p:txBody>
      </p:sp>
      <p:sp>
        <p:nvSpPr>
          <p:cNvPr id="2" name="TextBox 1">
            <a:extLst>
              <a:ext uri="{FF2B5EF4-FFF2-40B4-BE49-F238E27FC236}">
                <a16:creationId xmlns:a16="http://schemas.microsoft.com/office/drawing/2014/main" id="{CA494842-6C35-4079-9366-EA19A732AE5B}"/>
              </a:ext>
            </a:extLst>
          </p:cNvPr>
          <p:cNvSpPr txBox="1"/>
          <p:nvPr/>
        </p:nvSpPr>
        <p:spPr>
          <a:xfrm>
            <a:off x="4572000" y="4114800"/>
            <a:ext cx="3896139" cy="369332"/>
          </a:xfrm>
          <a:prstGeom prst="rect">
            <a:avLst/>
          </a:prstGeom>
          <a:noFill/>
        </p:spPr>
        <p:txBody>
          <a:bodyPr wrap="square" rtlCol="0">
            <a:spAutoFit/>
          </a:bodyPr>
          <a:lstStyle/>
          <a:p>
            <a:pPr algn="ctr"/>
            <a:r>
              <a:rPr lang="en-IN" sz="1800" i="1" dirty="0">
                <a:effectLst>
                  <a:outerShdw blurRad="50800" dist="38100" dir="2700000" algn="tl" rotWithShape="0">
                    <a:prstClr val="black">
                      <a:alpha val="40000"/>
                    </a:prstClr>
                  </a:outerShdw>
                </a:effectLst>
                <a:latin typeface="Montserrat" panose="020B0604020202020204" charset="0"/>
              </a:rPr>
              <a:t>Classy-</a:t>
            </a:r>
            <a:r>
              <a:rPr lang="en-IN" sz="1800" i="1" dirty="0" err="1">
                <a:effectLst>
                  <a:outerShdw blurRad="50800" dist="38100" dir="2700000" algn="tl" rotWithShape="0">
                    <a:prstClr val="black">
                      <a:alpha val="40000"/>
                    </a:prstClr>
                  </a:outerShdw>
                </a:effectLst>
                <a:latin typeface="Montserrat" panose="020B0604020202020204" charset="0"/>
              </a:rPr>
              <a:t>fiers</a:t>
            </a:r>
            <a:r>
              <a:rPr lang="en-IN" sz="1800" i="1" dirty="0">
                <a:effectLst>
                  <a:outerShdw blurRad="50800" dist="38100" dir="2700000" algn="tl" rotWithShape="0">
                    <a:prstClr val="black">
                      <a:alpha val="40000"/>
                    </a:prstClr>
                  </a:outerShdw>
                </a:effectLst>
                <a:latin typeface="Montserrat" panose="020B0604020202020204" charset="0"/>
              </a:rPr>
              <a:t> – IIT Guwahati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0" y="224440"/>
            <a:ext cx="9144000" cy="583095"/>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Autofit/>
          </a:bodyPr>
          <a:lstStyle/>
          <a:p>
            <a:pPr defTabSz="914400">
              <a:spcBef>
                <a:spcPct val="0"/>
              </a:spcBef>
            </a:pPr>
            <a:r>
              <a:rPr lang="en-IN" sz="4400" dirty="0">
                <a:solidFill>
                  <a:schemeClr val="bg1"/>
                </a:solidFill>
                <a:effectLst>
                  <a:outerShdw blurRad="50800" dist="38100" dir="2700000" algn="tl" rotWithShape="0">
                    <a:prstClr val="black">
                      <a:alpha val="40000"/>
                    </a:prstClr>
                  </a:outerShdw>
                </a:effectLst>
              </a:rPr>
              <a:t>Centroid Tracking</a:t>
            </a:r>
            <a:endParaRPr lang="en-US" sz="4400" b="1" dirty="0">
              <a:solidFill>
                <a:schemeClr val="bg1"/>
              </a:solidFill>
              <a:effectLst>
                <a:outerShdw blurRad="50800" dist="38100" dir="2700000" algn="tl" rotWithShape="0">
                  <a:prstClr val="black">
                    <a:alpha val="40000"/>
                  </a:prstClr>
                </a:outerShdw>
              </a:effectLst>
              <a:latin typeface="Montserrat" panose="020B0604020202020204" charset="0"/>
              <a:ea typeface="+mj-ea"/>
              <a:cs typeface="+mj-cs"/>
            </a:endParaRPr>
          </a:p>
        </p:txBody>
      </p:sp>
      <p:pic>
        <p:nvPicPr>
          <p:cNvPr id="4" name="Picture 2" descr="OpenCV Vehicle Detection, Tracking, and Speed Estimation - PyImageSearch">
            <a:extLst>
              <a:ext uri="{FF2B5EF4-FFF2-40B4-BE49-F238E27FC236}">
                <a16:creationId xmlns:a16="http://schemas.microsoft.com/office/drawing/2014/main" id="{BA4D0F81-F9CD-46CE-A0CF-13F404C20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3" y="715617"/>
            <a:ext cx="5172465" cy="43882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9BFC3B-1615-427B-8FBC-D6CC00F471DF}"/>
              </a:ext>
            </a:extLst>
          </p:cNvPr>
          <p:cNvSpPr/>
          <p:nvPr/>
        </p:nvSpPr>
        <p:spPr>
          <a:xfrm>
            <a:off x="5318238" y="1057304"/>
            <a:ext cx="3489890" cy="3570208"/>
          </a:xfrm>
          <a:prstGeom prst="rect">
            <a:avLst/>
          </a:prstGeom>
        </p:spPr>
        <p:txBody>
          <a:bodyPr wrap="square">
            <a:spAutoFit/>
          </a:bodyPr>
          <a:lstStyle/>
          <a:p>
            <a:pPr marL="514350" indent="-400050">
              <a:spcAft>
                <a:spcPts val="300"/>
              </a:spcAft>
              <a:buClrTx/>
              <a:buFont typeface="+mj-lt"/>
              <a:buAutoNum type="romanUcPeriod"/>
            </a:pPr>
            <a:r>
              <a:rPr lang="en-US" sz="1800" dirty="0">
                <a:latin typeface="Montserrat" panose="020B0604020202020204" charset="0"/>
              </a:rPr>
              <a:t>Accept bounding box coordinates and compute centroids</a:t>
            </a:r>
          </a:p>
          <a:p>
            <a:pPr marL="514350" indent="-400050">
              <a:spcAft>
                <a:spcPts val="300"/>
              </a:spcAft>
              <a:buClrTx/>
              <a:buFont typeface="+mj-lt"/>
              <a:buAutoNum type="romanUcPeriod"/>
            </a:pPr>
            <a:r>
              <a:rPr lang="en-US" sz="1800" dirty="0">
                <a:latin typeface="Montserrat" panose="020B0604020202020204" charset="0"/>
              </a:rPr>
              <a:t>Compute Euclidean distance between new bounding boxes and existing objects</a:t>
            </a:r>
          </a:p>
          <a:p>
            <a:pPr marL="514350" indent="-400050">
              <a:spcAft>
                <a:spcPts val="300"/>
              </a:spcAft>
              <a:buClrTx/>
              <a:buFont typeface="+mj-lt"/>
              <a:buAutoNum type="romanUcPeriod"/>
            </a:pPr>
            <a:r>
              <a:rPr lang="en-US" sz="1800" dirty="0">
                <a:latin typeface="Montserrat" panose="020B0604020202020204" charset="0"/>
              </a:rPr>
              <a:t>Update </a:t>
            </a:r>
            <a:r>
              <a:rPr lang="en-US" sz="1800" i="1" dirty="0">
                <a:latin typeface="Montserrat" panose="020B0604020202020204" charset="0"/>
              </a:rPr>
              <a:t>(x, y)</a:t>
            </a:r>
            <a:r>
              <a:rPr lang="en-US" sz="1800" dirty="0">
                <a:latin typeface="Montserrat" panose="020B0604020202020204" charset="0"/>
              </a:rPr>
              <a:t>-coordinates of existing objects</a:t>
            </a:r>
          </a:p>
          <a:p>
            <a:pPr marL="514350" indent="-400050">
              <a:spcAft>
                <a:spcPts val="300"/>
              </a:spcAft>
              <a:buClrTx/>
              <a:buFont typeface="+mj-lt"/>
              <a:buAutoNum type="romanUcPeriod"/>
            </a:pPr>
            <a:r>
              <a:rPr lang="en-US" sz="1800" dirty="0">
                <a:latin typeface="Montserrat" panose="020B0604020202020204" charset="0"/>
              </a:rPr>
              <a:t>Register new objects</a:t>
            </a:r>
          </a:p>
          <a:p>
            <a:pPr marL="514350" indent="-400050">
              <a:spcAft>
                <a:spcPts val="300"/>
              </a:spcAft>
              <a:buClrTx/>
              <a:buFont typeface="+mj-lt"/>
              <a:buAutoNum type="romanUcPeriod"/>
            </a:pPr>
            <a:r>
              <a:rPr lang="en-US" sz="1800" dirty="0">
                <a:latin typeface="Montserrat" panose="020B0604020202020204" charset="0"/>
              </a:rPr>
              <a:t>Deregister old objects</a:t>
            </a:r>
          </a:p>
        </p:txBody>
      </p:sp>
    </p:spTree>
    <p:extLst>
      <p:ext uri="{BB962C8B-B14F-4D97-AF65-F5344CB8AC3E}">
        <p14:creationId xmlns:p14="http://schemas.microsoft.com/office/powerpoint/2010/main" val="2176282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266B7-6E42-4CB2-88FB-CD698B018C63}"/>
              </a:ext>
            </a:extLst>
          </p:cNvPr>
          <p:cNvPicPr>
            <a:picLocks noChangeAspect="1"/>
          </p:cNvPicPr>
          <p:nvPr/>
        </p:nvPicPr>
        <p:blipFill>
          <a:blip r:embed="rId2"/>
          <a:stretch>
            <a:fillRect/>
          </a:stretch>
        </p:blipFill>
        <p:spPr>
          <a:xfrm>
            <a:off x="0" y="12"/>
            <a:ext cx="9143978" cy="5143488"/>
          </a:xfrm>
          <a:prstGeom prst="rect">
            <a:avLst/>
          </a:prstGeom>
        </p:spPr>
      </p:pic>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0" y="0"/>
            <a:ext cx="3074504" cy="972773"/>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Autofit/>
          </a:bodyPr>
          <a:lstStyle/>
          <a:p>
            <a:pPr defTabSz="914400">
              <a:spcBef>
                <a:spcPct val="0"/>
              </a:spcBef>
            </a:pPr>
            <a:endParaRPr lang="en-US" sz="3200" b="1" dirty="0">
              <a:ln>
                <a:solidFill>
                  <a:schemeClr val="bg2"/>
                </a:solidFill>
              </a:ln>
              <a:solidFill>
                <a:srgbClr val="FFFFFF"/>
              </a:solidFill>
              <a:effectLst>
                <a:outerShdw blurRad="50800" dist="38100" dir="5400000" algn="t" rotWithShape="0">
                  <a:prstClr val="black">
                    <a:alpha val="40000"/>
                  </a:prstClr>
                </a:outerShdw>
              </a:effectLst>
              <a:latin typeface="Montserrat" panose="020B0604020202020204" charset="0"/>
              <a:ea typeface="+mj-ea"/>
              <a:cs typeface="+mj-cs"/>
            </a:endParaRPr>
          </a:p>
        </p:txBody>
      </p:sp>
      <p:grpSp>
        <p:nvGrpSpPr>
          <p:cNvPr id="6" name="Group 5">
            <a:extLst>
              <a:ext uri="{FF2B5EF4-FFF2-40B4-BE49-F238E27FC236}">
                <a16:creationId xmlns:a16="http://schemas.microsoft.com/office/drawing/2014/main" id="{A1AD90E1-2476-47FB-A394-EBE57E3A000D}"/>
              </a:ext>
            </a:extLst>
          </p:cNvPr>
          <p:cNvGrpSpPr/>
          <p:nvPr/>
        </p:nvGrpSpPr>
        <p:grpSpPr>
          <a:xfrm>
            <a:off x="6453810" y="3289973"/>
            <a:ext cx="2570920" cy="646331"/>
            <a:chOff x="6652591" y="3309851"/>
            <a:chExt cx="2570920" cy="646331"/>
          </a:xfrm>
        </p:grpSpPr>
        <p:cxnSp>
          <p:nvCxnSpPr>
            <p:cNvPr id="3" name="Straight Arrow Connector 2">
              <a:extLst>
                <a:ext uri="{FF2B5EF4-FFF2-40B4-BE49-F238E27FC236}">
                  <a16:creationId xmlns:a16="http://schemas.microsoft.com/office/drawing/2014/main" id="{636C4E23-731D-4B0C-99BA-101AEBC97653}"/>
                </a:ext>
              </a:extLst>
            </p:cNvPr>
            <p:cNvCxnSpPr>
              <a:cxnSpLocks/>
            </p:cNvCxnSpPr>
            <p:nvPr/>
          </p:nvCxnSpPr>
          <p:spPr>
            <a:xfrm>
              <a:off x="6652591" y="3571461"/>
              <a:ext cx="960781" cy="0"/>
            </a:xfrm>
            <a:prstGeom prst="straightConnector1">
              <a:avLst/>
            </a:prstGeom>
            <a:ln>
              <a:solidFill>
                <a:srgbClr val="0003FA"/>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91A62C1-90CC-46DA-ABB7-82DDE2249EE7}"/>
                </a:ext>
              </a:extLst>
            </p:cNvPr>
            <p:cNvSpPr txBox="1"/>
            <p:nvPr/>
          </p:nvSpPr>
          <p:spPr>
            <a:xfrm>
              <a:off x="7460973" y="3309851"/>
              <a:ext cx="1762538" cy="646331"/>
            </a:xfrm>
            <a:prstGeom prst="rect">
              <a:avLst/>
            </a:prstGeom>
            <a:noFill/>
          </p:spPr>
          <p:txBody>
            <a:bodyPr wrap="square" rtlCol="0">
              <a:spAutoFit/>
            </a:bodyPr>
            <a:lstStyle/>
            <a:p>
              <a:pPr algn="ctr"/>
              <a:r>
                <a:rPr lang="en-US" sz="1800" dirty="0">
                  <a:ln>
                    <a:solidFill>
                      <a:schemeClr val="bg2"/>
                    </a:solidFill>
                  </a:ln>
                  <a:solidFill>
                    <a:schemeClr val="bg2"/>
                  </a:solidFill>
                  <a:effectLst>
                    <a:outerShdw blurRad="50800" dist="38100" dir="2700000" algn="tl" rotWithShape="0">
                      <a:prstClr val="black">
                        <a:alpha val="40000"/>
                      </a:prstClr>
                    </a:outerShdw>
                  </a:effectLst>
                  <a:latin typeface="Montserrat ExtraBold" panose="020B0604020202020204" charset="0"/>
                </a:rPr>
                <a:t>Line of Surveillance</a:t>
              </a:r>
              <a:endParaRPr lang="en-IN" sz="1800" dirty="0">
                <a:ln>
                  <a:solidFill>
                    <a:schemeClr val="bg2"/>
                  </a:solidFill>
                </a:ln>
                <a:solidFill>
                  <a:schemeClr val="bg2"/>
                </a:solidFill>
                <a:effectLst>
                  <a:outerShdw blurRad="50800" dist="38100" dir="2700000" algn="tl" rotWithShape="0">
                    <a:prstClr val="black">
                      <a:alpha val="40000"/>
                    </a:prstClr>
                  </a:outerShdw>
                </a:effectLst>
                <a:latin typeface="Montserrat ExtraBold" panose="020B0604020202020204" charset="0"/>
              </a:endParaRPr>
            </a:p>
          </p:txBody>
        </p:sp>
      </p:grpSp>
    </p:spTree>
    <p:extLst>
      <p:ext uri="{BB962C8B-B14F-4D97-AF65-F5344CB8AC3E}">
        <p14:creationId xmlns:p14="http://schemas.microsoft.com/office/powerpoint/2010/main" val="2122094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A7872-77A5-4F90-B246-5D06C1D0FEDD}"/>
              </a:ext>
            </a:extLst>
          </p:cNvPr>
          <p:cNvPicPr>
            <a:picLocks noChangeAspect="1"/>
          </p:cNvPicPr>
          <p:nvPr/>
        </p:nvPicPr>
        <p:blipFill>
          <a:blip r:embed="rId2"/>
          <a:stretch>
            <a:fillRect/>
          </a:stretch>
        </p:blipFill>
        <p:spPr>
          <a:xfrm>
            <a:off x="0" y="0"/>
            <a:ext cx="9144000" cy="5143500"/>
          </a:xfrm>
          <a:prstGeom prst="rect">
            <a:avLst/>
          </a:prstGeom>
        </p:spPr>
      </p:pic>
      <p:cxnSp>
        <p:nvCxnSpPr>
          <p:cNvPr id="6" name="Straight Arrow Connector 5">
            <a:extLst>
              <a:ext uri="{FF2B5EF4-FFF2-40B4-BE49-F238E27FC236}">
                <a16:creationId xmlns:a16="http://schemas.microsoft.com/office/drawing/2014/main" id="{7E5B20C8-F430-41F8-8F5F-7CDCE3E41882}"/>
              </a:ext>
            </a:extLst>
          </p:cNvPr>
          <p:cNvCxnSpPr>
            <a:cxnSpLocks/>
          </p:cNvCxnSpPr>
          <p:nvPr/>
        </p:nvCxnSpPr>
        <p:spPr>
          <a:xfrm>
            <a:off x="5625548" y="3180870"/>
            <a:ext cx="1199434" cy="23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1CE19CE3-46F9-486D-A453-2DD8A1B15533}"/>
              </a:ext>
            </a:extLst>
          </p:cNvPr>
          <p:cNvSpPr txBox="1"/>
          <p:nvPr/>
        </p:nvSpPr>
        <p:spPr>
          <a:xfrm>
            <a:off x="6824982" y="2942766"/>
            <a:ext cx="2179870" cy="646331"/>
          </a:xfrm>
          <a:prstGeom prst="rect">
            <a:avLst/>
          </a:prstGeom>
          <a:noFill/>
        </p:spPr>
        <p:txBody>
          <a:bodyPr wrap="square" rtlCol="0">
            <a:spAutoFit/>
          </a:bodyPr>
          <a:lstStyle/>
          <a:p>
            <a:pPr algn="ctr"/>
            <a:r>
              <a:rPr lang="en-IN" sz="1800" dirty="0">
                <a:solidFill>
                  <a:schemeClr val="bg2"/>
                </a:solidFill>
                <a:effectLst>
                  <a:outerShdw blurRad="50800" dist="38100" dir="2700000" algn="tl" rotWithShape="0">
                    <a:prstClr val="black">
                      <a:alpha val="40000"/>
                    </a:prstClr>
                  </a:outerShdw>
                </a:effectLst>
                <a:latin typeface="Montserrat ExtraBold" panose="020B0604020202020204" charset="0"/>
              </a:rPr>
              <a:t>Centroid crossed the line</a:t>
            </a:r>
          </a:p>
        </p:txBody>
      </p:sp>
    </p:spTree>
    <p:extLst>
      <p:ext uri="{BB962C8B-B14F-4D97-AF65-F5344CB8AC3E}">
        <p14:creationId xmlns:p14="http://schemas.microsoft.com/office/powerpoint/2010/main" val="110586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2"/>
          <p:cNvSpPr txBox="1">
            <a:spLocks noGrp="1"/>
          </p:cNvSpPr>
          <p:nvPr>
            <p:ph type="title"/>
          </p:nvPr>
        </p:nvSpPr>
        <p:spPr>
          <a:xfrm>
            <a:off x="719999" y="3664011"/>
            <a:ext cx="8192087" cy="13008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sz="6000" dirty="0">
                <a:ln>
                  <a:solidFill>
                    <a:schemeClr val="bg2"/>
                  </a:solidFill>
                </a:ln>
                <a:effectLst>
                  <a:outerShdw blurRad="50800" dist="38100" dir="2700000" algn="tl" rotWithShape="0">
                    <a:prstClr val="black">
                      <a:alpha val="40000"/>
                    </a:prstClr>
                  </a:outerShdw>
                </a:effectLst>
                <a:latin typeface="Montserrat ExtraBold"/>
                <a:ea typeface="Montserrat ExtraBold"/>
                <a:cs typeface="Montserrat ExtraBold"/>
                <a:sym typeface="Montserrat ExtraBold"/>
              </a:rPr>
              <a:t>System 2 </a:t>
            </a:r>
            <a:endParaRPr sz="6000" dirty="0">
              <a:ln>
                <a:solidFill>
                  <a:schemeClr val="bg2"/>
                </a:solidFill>
              </a:ln>
              <a:effectLst>
                <a:outerShdw blurRad="50800" dist="38100" dir="2700000" algn="tl" rotWithShape="0">
                  <a:prstClr val="black">
                    <a:alpha val="40000"/>
                  </a:prstClr>
                </a:outerShdw>
              </a:effectLst>
              <a:latin typeface="Montserrat ExtraBold"/>
              <a:ea typeface="Montserrat ExtraBold"/>
              <a:cs typeface="Montserrat ExtraBold"/>
              <a:sym typeface="Montserrat ExtraBold"/>
            </a:endParaRPr>
          </a:p>
        </p:txBody>
      </p:sp>
      <p:pic>
        <p:nvPicPr>
          <p:cNvPr id="5" name="Graphic 4" descr="Research">
            <a:extLst>
              <a:ext uri="{FF2B5EF4-FFF2-40B4-BE49-F238E27FC236}">
                <a16:creationId xmlns:a16="http://schemas.microsoft.com/office/drawing/2014/main" id="{013EBE61-F40B-4589-9151-2CA6BC351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1642" y="3724689"/>
            <a:ext cx="914400" cy="914400"/>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8E36A34E-78B5-49FC-82AA-2D8B41BD0026}"/>
              </a:ext>
            </a:extLst>
          </p:cNvPr>
          <p:cNvSpPr txBox="1"/>
          <p:nvPr/>
        </p:nvSpPr>
        <p:spPr>
          <a:xfrm>
            <a:off x="5758070" y="4639089"/>
            <a:ext cx="3154016" cy="369332"/>
          </a:xfrm>
          <a:prstGeom prst="rect">
            <a:avLst/>
          </a:prstGeom>
          <a:noFill/>
        </p:spPr>
        <p:txBody>
          <a:bodyPr wrap="square" rtlCol="0">
            <a:spAutoFit/>
          </a:bodyPr>
          <a:lstStyle/>
          <a:p>
            <a:pPr algn="r"/>
            <a:r>
              <a:rPr lang="en-US" sz="1800" dirty="0">
                <a:solidFill>
                  <a:schemeClr val="bg2"/>
                </a:solidFill>
                <a:latin typeface="Montserrat" panose="020B0604020202020204" charset="0"/>
              </a:rPr>
              <a:t>- High Efficiency System</a:t>
            </a:r>
            <a:endParaRPr lang="en-IN" sz="1800" dirty="0">
              <a:solidFill>
                <a:schemeClr val="bg2"/>
              </a:solidFill>
              <a:latin typeface="Montserrat" panose="020B0604020202020204" charset="0"/>
            </a:endParaRPr>
          </a:p>
        </p:txBody>
      </p:sp>
    </p:spTree>
    <p:extLst>
      <p:ext uri="{BB962C8B-B14F-4D97-AF65-F5344CB8AC3E}">
        <p14:creationId xmlns:p14="http://schemas.microsoft.com/office/powerpoint/2010/main" val="1479106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266B7-6E42-4CB2-88FB-CD698B018C63}"/>
              </a:ext>
            </a:extLst>
          </p:cNvPr>
          <p:cNvPicPr>
            <a:picLocks noChangeAspect="1"/>
          </p:cNvPicPr>
          <p:nvPr/>
        </p:nvPicPr>
        <p:blipFill>
          <a:blip r:embed="rId2"/>
          <a:stretch>
            <a:fillRect/>
          </a:stretch>
        </p:blipFill>
        <p:spPr>
          <a:xfrm>
            <a:off x="20" y="790130"/>
            <a:ext cx="9143980" cy="4353370"/>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0" y="132522"/>
            <a:ext cx="9144000" cy="583095"/>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Autofit/>
          </a:bodyPr>
          <a:lstStyle/>
          <a:p>
            <a:pPr defTabSz="914400">
              <a:spcBef>
                <a:spcPct val="0"/>
              </a:spcBef>
            </a:pPr>
            <a:r>
              <a:rPr lang="en-US" sz="3200" b="1" dirty="0">
                <a:solidFill>
                  <a:schemeClr val="bg1"/>
                </a:solidFill>
                <a:effectLst>
                  <a:outerShdw blurRad="50800" dist="38100" dir="5400000" algn="t" rotWithShape="0">
                    <a:prstClr val="black">
                      <a:alpha val="40000"/>
                    </a:prstClr>
                  </a:outerShdw>
                </a:effectLst>
                <a:latin typeface="Montserrat" panose="020B0604020202020204" charset="0"/>
                <a:ea typeface="+mj-ea"/>
                <a:cs typeface="+mj-cs"/>
              </a:rPr>
              <a:t>YOLO-v3 + Deep SORT </a:t>
            </a:r>
          </a:p>
        </p:txBody>
      </p:sp>
    </p:spTree>
    <p:extLst>
      <p:ext uri="{BB962C8B-B14F-4D97-AF65-F5344CB8AC3E}">
        <p14:creationId xmlns:p14="http://schemas.microsoft.com/office/powerpoint/2010/main" val="3247898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7A532F1D-D904-400A-958F-0A03AF7BB486}"/>
              </a:ext>
            </a:extLst>
          </p:cNvPr>
          <p:cNvSpPr>
            <a:spLocks noGrp="1"/>
          </p:cNvSpPr>
          <p:nvPr>
            <p:ph type="subTitle" idx="1"/>
          </p:nvPr>
        </p:nvSpPr>
        <p:spPr>
          <a:xfrm>
            <a:off x="0" y="172279"/>
            <a:ext cx="9144000" cy="4830417"/>
          </a:xfrm>
        </p:spPr>
        <p:txBody>
          <a:bodyPr/>
          <a:lstStyle/>
          <a:p>
            <a:pPr marL="114300" indent="0" algn="ctr">
              <a:buClr>
                <a:schemeClr val="tx1"/>
              </a:buClr>
            </a:pPr>
            <a:r>
              <a:rPr lang="en-US" sz="1800" dirty="0"/>
              <a:t>In the problem setting of Multiple Object Tracking, each frame has more than one object to track. A generic method to solve this has two steps:</a:t>
            </a:r>
          </a:p>
          <a:p>
            <a:pPr marL="114300" indent="0">
              <a:buClr>
                <a:schemeClr val="tx1"/>
              </a:buClr>
            </a:pPr>
            <a:endParaRPr lang="en-US" sz="1800" dirty="0"/>
          </a:p>
          <a:p>
            <a:pPr marL="400050" indent="-285750">
              <a:buClr>
                <a:schemeClr val="tx1"/>
              </a:buClr>
              <a:buFont typeface="Courier New" panose="02070309020205020404" pitchFamily="49" charset="0"/>
              <a:buChar char="o"/>
            </a:pPr>
            <a:r>
              <a:rPr lang="en-US" sz="1800" b="1" u="sng" dirty="0"/>
              <a:t>Detection:</a:t>
            </a:r>
            <a:r>
              <a:rPr lang="en-US" sz="1800" dirty="0"/>
              <a:t> First, all the objects are detected in the frame. There can be single or multiple detections.</a:t>
            </a:r>
          </a:p>
          <a:p>
            <a:pPr marL="400050" indent="-285750">
              <a:buClr>
                <a:schemeClr val="tx1"/>
              </a:buClr>
              <a:buFont typeface="Courier New" panose="02070309020205020404" pitchFamily="49" charset="0"/>
              <a:buChar char="o"/>
            </a:pPr>
            <a:endParaRPr lang="en-US" sz="1800" dirty="0"/>
          </a:p>
          <a:p>
            <a:pPr marL="400050" indent="-285750">
              <a:buClr>
                <a:schemeClr val="tx1"/>
              </a:buClr>
              <a:buFont typeface="Courier New" panose="02070309020205020404" pitchFamily="49" charset="0"/>
              <a:buChar char="o"/>
            </a:pPr>
            <a:r>
              <a:rPr lang="en-US" sz="1800" b="1" u="sng" dirty="0"/>
              <a:t>Association: </a:t>
            </a:r>
            <a:r>
              <a:rPr lang="en-US" sz="1800" dirty="0"/>
              <a:t>Once we have detections for the frame, a matching is performed for similar detections with respect to the previous frame. The matched frames are followed through the sequence to get the tracking for an object</a:t>
            </a:r>
          </a:p>
          <a:p>
            <a:pPr marL="114300" indent="0">
              <a:buClr>
                <a:schemeClr val="tx1"/>
              </a:buClr>
            </a:pPr>
            <a:endParaRPr lang="en-US" sz="1800" dirty="0"/>
          </a:p>
          <a:p>
            <a:pPr marL="114300" indent="0" algn="ctr">
              <a:buClr>
                <a:schemeClr val="tx1"/>
              </a:buClr>
            </a:pPr>
            <a:r>
              <a:rPr lang="en-US" sz="1800" dirty="0"/>
              <a:t>The Deep SORT tracker uses a vector of states to store the historical information for previous detections. If a new frame comes, we can either use pre-stores bounding box detections or compute them using object detection methods. Finally, using current observation of bounding box detections and previous states, the current tracking is estimated</a:t>
            </a:r>
            <a:endParaRPr lang="en-IN" sz="1800" dirty="0"/>
          </a:p>
          <a:p>
            <a:pPr marL="400050" indent="-285750">
              <a:buClr>
                <a:schemeClr val="tx1"/>
              </a:buClr>
              <a:buFont typeface="Courier New" panose="02070309020205020404" pitchFamily="49" charset="0"/>
              <a:buChar char="o"/>
            </a:pPr>
            <a:endParaRPr lang="en-IN" sz="1800" dirty="0"/>
          </a:p>
        </p:txBody>
      </p:sp>
    </p:spTree>
    <p:extLst>
      <p:ext uri="{BB962C8B-B14F-4D97-AF65-F5344CB8AC3E}">
        <p14:creationId xmlns:p14="http://schemas.microsoft.com/office/powerpoint/2010/main" val="200152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266B7-6E42-4CB2-88FB-CD698B018C63}"/>
              </a:ext>
            </a:extLst>
          </p:cNvPr>
          <p:cNvPicPr>
            <a:picLocks noChangeAspect="1"/>
          </p:cNvPicPr>
          <p:nvPr/>
        </p:nvPicPr>
        <p:blipFill>
          <a:blip r:embed="rId2"/>
          <a:stretch>
            <a:fillRect/>
          </a:stretch>
        </p:blipFill>
        <p:spPr>
          <a:xfrm>
            <a:off x="20" y="11"/>
            <a:ext cx="9143980" cy="5143488"/>
          </a:xfrm>
          <a:prstGeom prst="rect">
            <a:avLst/>
          </a:prstGeom>
        </p:spPr>
      </p:pic>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6758608" y="0"/>
            <a:ext cx="2385392" cy="972773"/>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Autofit/>
          </a:bodyPr>
          <a:lstStyle/>
          <a:p>
            <a:pPr defTabSz="914400">
              <a:spcBef>
                <a:spcPct val="0"/>
              </a:spcBef>
            </a:pPr>
            <a:r>
              <a:rPr lang="en-US" sz="3200" b="1" dirty="0">
                <a:ln>
                  <a:solidFill>
                    <a:schemeClr val="bg2"/>
                  </a:solidFill>
                </a:ln>
                <a:solidFill>
                  <a:srgbClr val="FFFFFF"/>
                </a:solidFill>
                <a:effectLst>
                  <a:outerShdw blurRad="50800" dist="38100" dir="5400000" algn="t" rotWithShape="0">
                    <a:prstClr val="black">
                      <a:alpha val="40000"/>
                    </a:prstClr>
                  </a:outerShdw>
                </a:effectLst>
                <a:latin typeface="Montserrat" panose="020B0604020202020204" charset="0"/>
                <a:ea typeface="+mj-ea"/>
                <a:cs typeface="+mj-cs"/>
              </a:rPr>
              <a:t>YOLO-v3 Approach</a:t>
            </a:r>
          </a:p>
        </p:txBody>
      </p:sp>
      <p:grpSp>
        <p:nvGrpSpPr>
          <p:cNvPr id="4" name="Group 3">
            <a:extLst>
              <a:ext uri="{FF2B5EF4-FFF2-40B4-BE49-F238E27FC236}">
                <a16:creationId xmlns:a16="http://schemas.microsoft.com/office/drawing/2014/main" id="{E44747F2-63C6-4FC5-B495-4FAE2C38EFCA}"/>
              </a:ext>
            </a:extLst>
          </p:cNvPr>
          <p:cNvGrpSpPr/>
          <p:nvPr/>
        </p:nvGrpSpPr>
        <p:grpSpPr>
          <a:xfrm>
            <a:off x="4883426" y="1553938"/>
            <a:ext cx="2789583" cy="646331"/>
            <a:chOff x="6652591" y="3309851"/>
            <a:chExt cx="2239617" cy="646331"/>
          </a:xfrm>
        </p:grpSpPr>
        <p:cxnSp>
          <p:nvCxnSpPr>
            <p:cNvPr id="6" name="Straight Arrow Connector 5">
              <a:extLst>
                <a:ext uri="{FF2B5EF4-FFF2-40B4-BE49-F238E27FC236}">
                  <a16:creationId xmlns:a16="http://schemas.microsoft.com/office/drawing/2014/main" id="{E3554F59-CE62-4C1A-969A-259E5A3F2F2C}"/>
                </a:ext>
              </a:extLst>
            </p:cNvPr>
            <p:cNvCxnSpPr>
              <a:cxnSpLocks/>
            </p:cNvCxnSpPr>
            <p:nvPr/>
          </p:nvCxnSpPr>
          <p:spPr>
            <a:xfrm>
              <a:off x="6652591" y="3571461"/>
              <a:ext cx="9149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D5A1C5E-A529-4106-86A1-AF5B43830270}"/>
                </a:ext>
              </a:extLst>
            </p:cNvPr>
            <p:cNvSpPr txBox="1"/>
            <p:nvPr/>
          </p:nvSpPr>
          <p:spPr>
            <a:xfrm>
              <a:off x="7460973" y="3309851"/>
              <a:ext cx="1431235" cy="646331"/>
            </a:xfrm>
            <a:prstGeom prst="rect">
              <a:avLst/>
            </a:prstGeom>
            <a:noFill/>
          </p:spPr>
          <p:txBody>
            <a:bodyPr wrap="square" rtlCol="0">
              <a:spAutoFit/>
            </a:bodyPr>
            <a:lstStyle/>
            <a:p>
              <a:pPr algn="ctr"/>
              <a:r>
                <a:rPr lang="en-US" sz="1800" dirty="0">
                  <a:ln>
                    <a:solidFill>
                      <a:schemeClr val="bg2"/>
                    </a:solidFill>
                  </a:ln>
                  <a:solidFill>
                    <a:schemeClr val="bg2"/>
                  </a:solidFill>
                  <a:effectLst>
                    <a:outerShdw blurRad="50800" dist="38100" dir="2700000" algn="tl" rotWithShape="0">
                      <a:prstClr val="black">
                        <a:alpha val="40000"/>
                      </a:prstClr>
                    </a:outerShdw>
                  </a:effectLst>
                  <a:latin typeface="Montserrat ExtraBold" panose="020B0604020202020204" charset="0"/>
                </a:rPr>
                <a:t>Region of Surveillance</a:t>
              </a:r>
              <a:endParaRPr lang="en-IN" sz="1800" dirty="0">
                <a:ln>
                  <a:solidFill>
                    <a:schemeClr val="bg2"/>
                  </a:solidFill>
                </a:ln>
                <a:solidFill>
                  <a:schemeClr val="bg2"/>
                </a:solidFill>
                <a:effectLst>
                  <a:outerShdw blurRad="50800" dist="38100" dir="2700000" algn="tl" rotWithShape="0">
                    <a:prstClr val="black">
                      <a:alpha val="40000"/>
                    </a:prstClr>
                  </a:outerShdw>
                </a:effectLst>
                <a:latin typeface="Montserrat ExtraBold" panose="020B0604020202020204" charset="0"/>
              </a:endParaRPr>
            </a:p>
          </p:txBody>
        </p:sp>
      </p:grpSp>
    </p:spTree>
    <p:extLst>
      <p:ext uri="{BB962C8B-B14F-4D97-AF65-F5344CB8AC3E}">
        <p14:creationId xmlns:p14="http://schemas.microsoft.com/office/powerpoint/2010/main" val="397596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C77A3C8-22B8-41EE-87DF-96075BA4A8E7}"/>
              </a:ext>
            </a:extLst>
          </p:cNvPr>
          <p:cNvSpPr>
            <a:spLocks noGrp="1"/>
          </p:cNvSpPr>
          <p:nvPr>
            <p:ph type="subTitle" idx="1"/>
          </p:nvPr>
        </p:nvSpPr>
        <p:spPr>
          <a:xfrm>
            <a:off x="718100" y="1272209"/>
            <a:ext cx="7332300" cy="3717233"/>
          </a:xfrm>
        </p:spPr>
        <p:txBody>
          <a:bodyPr/>
          <a:lstStyle/>
          <a:p>
            <a:pPr marL="114300" indent="0"/>
            <a:r>
              <a:rPr lang="en-US" dirty="0"/>
              <a:t>In this system, we detect tailgating by counting the number of people crossing the region of surveillance between two consecutive swipes. This is achieved through tracking  the respective centroids of the humans detected. Also we take little help from Coordinate Geometry.</a:t>
            </a:r>
          </a:p>
          <a:p>
            <a:pPr marL="114300" indent="0"/>
            <a:endParaRPr lang="en-US" dirty="0"/>
          </a:p>
          <a:p>
            <a:pPr marL="114300" indent="0"/>
            <a:r>
              <a:rPr lang="en-US" dirty="0"/>
              <a:t>Two given points </a:t>
            </a:r>
            <a:r>
              <a:rPr lang="en-US" b="1" dirty="0"/>
              <a:t>P(x</a:t>
            </a:r>
            <a:r>
              <a:rPr lang="en-US" b="1" baseline="-25000" dirty="0"/>
              <a:t>1</a:t>
            </a:r>
            <a:r>
              <a:rPr lang="en-US" b="1" dirty="0"/>
              <a:t>, y</a:t>
            </a:r>
            <a:r>
              <a:rPr lang="en-US" b="1" baseline="-25000" dirty="0"/>
              <a:t>1</a:t>
            </a:r>
            <a:r>
              <a:rPr lang="en-US" b="1" dirty="0"/>
              <a:t>)</a:t>
            </a:r>
            <a:r>
              <a:rPr lang="en-US" dirty="0"/>
              <a:t> and </a:t>
            </a:r>
            <a:r>
              <a:rPr lang="en-US" b="1" dirty="0"/>
              <a:t>Q(x</a:t>
            </a:r>
            <a:r>
              <a:rPr lang="en-US" b="1" baseline="-25000" dirty="0"/>
              <a:t>2</a:t>
            </a:r>
            <a:r>
              <a:rPr lang="en-US" b="1" dirty="0"/>
              <a:t>, y</a:t>
            </a:r>
            <a:r>
              <a:rPr lang="en-US" b="1" baseline="-25000" dirty="0"/>
              <a:t>2</a:t>
            </a:r>
            <a:r>
              <a:rPr lang="en-US" b="1" dirty="0"/>
              <a:t>)</a:t>
            </a:r>
            <a:r>
              <a:rPr lang="en-US" dirty="0"/>
              <a:t> will lie on the </a:t>
            </a:r>
            <a:r>
              <a:rPr lang="en-US" b="1" dirty="0"/>
              <a:t>same</a:t>
            </a:r>
            <a:r>
              <a:rPr lang="en-US" dirty="0"/>
              <a:t> side of the line </a:t>
            </a:r>
            <a:r>
              <a:rPr lang="en-US" b="1" dirty="0"/>
              <a:t>ax + by + c = 0</a:t>
            </a:r>
            <a:r>
              <a:rPr lang="en-US" dirty="0"/>
              <a:t> if </a:t>
            </a:r>
            <a:r>
              <a:rPr lang="en-US" b="1" dirty="0"/>
              <a:t>ax</a:t>
            </a:r>
            <a:r>
              <a:rPr lang="en-US" b="1" baseline="-25000" dirty="0"/>
              <a:t>1</a:t>
            </a:r>
            <a:r>
              <a:rPr lang="en-US" b="1" dirty="0"/>
              <a:t>+ by</a:t>
            </a:r>
            <a:r>
              <a:rPr lang="en-US" b="1" baseline="-25000" dirty="0"/>
              <a:t>1</a:t>
            </a:r>
            <a:r>
              <a:rPr lang="en-US" b="1" dirty="0"/>
              <a:t> + c</a:t>
            </a:r>
            <a:r>
              <a:rPr lang="en-US" dirty="0"/>
              <a:t> and </a:t>
            </a:r>
            <a:r>
              <a:rPr lang="en-US" b="1" dirty="0"/>
              <a:t>ax</a:t>
            </a:r>
            <a:r>
              <a:rPr lang="en-US" b="1" baseline="-25000" dirty="0"/>
              <a:t>2</a:t>
            </a:r>
            <a:r>
              <a:rPr lang="en-US" b="1" dirty="0"/>
              <a:t> + by</a:t>
            </a:r>
            <a:r>
              <a:rPr lang="en-US" b="1" baseline="-25000" dirty="0"/>
              <a:t>2</a:t>
            </a:r>
            <a:r>
              <a:rPr lang="en-US" b="1" dirty="0"/>
              <a:t> + c</a:t>
            </a:r>
            <a:r>
              <a:rPr lang="en-US" dirty="0"/>
              <a:t> will have </a:t>
            </a:r>
            <a:r>
              <a:rPr lang="en-US" b="1" dirty="0"/>
              <a:t>same</a:t>
            </a:r>
            <a:r>
              <a:rPr lang="en-US" dirty="0"/>
              <a:t> signs.</a:t>
            </a:r>
          </a:p>
          <a:p>
            <a:pPr marL="114300" indent="0"/>
            <a:endParaRPr lang="en-US" dirty="0"/>
          </a:p>
          <a:p>
            <a:pPr marL="114300" indent="0"/>
            <a:r>
              <a:rPr lang="en-US" dirty="0"/>
              <a:t>On the other hand, </a:t>
            </a:r>
            <a:r>
              <a:rPr lang="en-US" b="1" dirty="0"/>
              <a:t>P(x</a:t>
            </a:r>
            <a:r>
              <a:rPr lang="en-US" b="1" baseline="-25000" dirty="0"/>
              <a:t>1</a:t>
            </a:r>
            <a:r>
              <a:rPr lang="en-US" b="1" dirty="0"/>
              <a:t>, y</a:t>
            </a:r>
            <a:r>
              <a:rPr lang="en-US" b="1" baseline="-25000" dirty="0"/>
              <a:t>1</a:t>
            </a:r>
            <a:r>
              <a:rPr lang="en-US" b="1" dirty="0"/>
              <a:t>)</a:t>
            </a:r>
            <a:r>
              <a:rPr lang="en-US" dirty="0"/>
              <a:t> and </a:t>
            </a:r>
            <a:r>
              <a:rPr lang="en-US" b="1" dirty="0"/>
              <a:t>Q(x</a:t>
            </a:r>
            <a:r>
              <a:rPr lang="en-US" b="1" baseline="-25000" dirty="0"/>
              <a:t>2</a:t>
            </a:r>
            <a:r>
              <a:rPr lang="en-US" b="1" dirty="0"/>
              <a:t>, y</a:t>
            </a:r>
            <a:r>
              <a:rPr lang="en-US" b="1" baseline="-25000" dirty="0"/>
              <a:t>2</a:t>
            </a:r>
            <a:r>
              <a:rPr lang="en-US" b="1" dirty="0"/>
              <a:t>)</a:t>
            </a:r>
            <a:r>
              <a:rPr lang="en-US" dirty="0"/>
              <a:t> will lie on the </a:t>
            </a:r>
            <a:r>
              <a:rPr lang="en-US" b="1" dirty="0"/>
              <a:t>opposite </a:t>
            </a:r>
            <a:r>
              <a:rPr lang="en-US" dirty="0"/>
              <a:t>sides of the line </a:t>
            </a:r>
            <a:r>
              <a:rPr lang="en-US" b="1" dirty="0"/>
              <a:t>ax + by + c = 0</a:t>
            </a:r>
            <a:r>
              <a:rPr lang="en-US" dirty="0"/>
              <a:t> if </a:t>
            </a:r>
            <a:r>
              <a:rPr lang="en-US" b="1" dirty="0"/>
              <a:t>ax</a:t>
            </a:r>
            <a:r>
              <a:rPr lang="en-US" b="1" baseline="-25000" dirty="0"/>
              <a:t>1</a:t>
            </a:r>
            <a:r>
              <a:rPr lang="en-US" b="1" dirty="0"/>
              <a:t> +  by</a:t>
            </a:r>
            <a:r>
              <a:rPr lang="en-US" b="1" baseline="-25000" dirty="0"/>
              <a:t>1</a:t>
            </a:r>
            <a:r>
              <a:rPr lang="en-US" b="1" dirty="0"/>
              <a:t> + c</a:t>
            </a:r>
            <a:r>
              <a:rPr lang="en-US" dirty="0"/>
              <a:t> and </a:t>
            </a:r>
            <a:r>
              <a:rPr lang="en-US" b="1" dirty="0"/>
              <a:t>ax</a:t>
            </a:r>
            <a:r>
              <a:rPr lang="en-US" b="1" baseline="-25000" dirty="0"/>
              <a:t>2</a:t>
            </a:r>
            <a:r>
              <a:rPr lang="en-US" b="1" dirty="0"/>
              <a:t> + by</a:t>
            </a:r>
            <a:r>
              <a:rPr lang="en-US" b="1" baseline="-25000" dirty="0"/>
              <a:t>2</a:t>
            </a:r>
            <a:r>
              <a:rPr lang="en-US" b="1" dirty="0"/>
              <a:t> + c</a:t>
            </a:r>
            <a:r>
              <a:rPr lang="en-US" dirty="0"/>
              <a:t> will have </a:t>
            </a:r>
            <a:r>
              <a:rPr lang="en-US" b="1" dirty="0"/>
              <a:t>opposite</a:t>
            </a:r>
            <a:r>
              <a:rPr lang="en-US" dirty="0"/>
              <a:t> signs.</a:t>
            </a:r>
          </a:p>
          <a:p>
            <a:pPr marL="114300" indent="0"/>
            <a:endParaRPr lang="en-US" dirty="0"/>
          </a:p>
        </p:txBody>
      </p:sp>
      <p:sp>
        <p:nvSpPr>
          <p:cNvPr id="3" name="Title 2">
            <a:extLst>
              <a:ext uri="{FF2B5EF4-FFF2-40B4-BE49-F238E27FC236}">
                <a16:creationId xmlns:a16="http://schemas.microsoft.com/office/drawing/2014/main" id="{568A2899-2CE8-4928-89E0-46D7DF2A8262}"/>
              </a:ext>
            </a:extLst>
          </p:cNvPr>
          <p:cNvSpPr>
            <a:spLocks noGrp="1"/>
          </p:cNvSpPr>
          <p:nvPr>
            <p:ph type="title"/>
          </p:nvPr>
        </p:nvSpPr>
        <p:spPr>
          <a:xfrm>
            <a:off x="718100" y="375212"/>
            <a:ext cx="7490100" cy="419700"/>
          </a:xfrm>
        </p:spPr>
        <p:txBody>
          <a:bodyPr/>
          <a:lstStyle/>
          <a:p>
            <a:pPr algn="ctr"/>
            <a:r>
              <a:rPr lang="en-US" sz="4400" dirty="0">
                <a:effectLst>
                  <a:outerShdw blurRad="50800" dist="38100" dir="2700000" algn="tl" rotWithShape="0">
                    <a:prstClr val="black">
                      <a:alpha val="40000"/>
                    </a:prstClr>
                  </a:outerShdw>
                </a:effectLst>
              </a:rPr>
              <a:t>Surveillance Area Logic</a:t>
            </a:r>
            <a:endParaRPr lang="en-IN" sz="4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186419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sition of a Point Relative to a Line | Position of a Point and a Straight  Line">
            <a:extLst>
              <a:ext uri="{FF2B5EF4-FFF2-40B4-BE49-F238E27FC236}">
                <a16:creationId xmlns:a16="http://schemas.microsoft.com/office/drawing/2014/main" id="{901B3335-093D-46E5-B812-9736D3528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76" y="1485899"/>
            <a:ext cx="26479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Geometric Transformation In Numpy and OpenCV | by Daryl Tan | Towards  Data Science">
            <a:extLst>
              <a:ext uri="{FF2B5EF4-FFF2-40B4-BE49-F238E27FC236}">
                <a16:creationId xmlns:a16="http://schemas.microsoft.com/office/drawing/2014/main" id="{0B1AAA90-62D8-4AAB-B3C2-A5D8B42A8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973" y="1208985"/>
            <a:ext cx="4088294" cy="2725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56255F-7FED-4CCB-A058-2E87938F02B2}"/>
              </a:ext>
            </a:extLst>
          </p:cNvPr>
          <p:cNvSpPr txBox="1"/>
          <p:nvPr/>
        </p:nvSpPr>
        <p:spPr>
          <a:xfrm>
            <a:off x="642728" y="255616"/>
            <a:ext cx="7858539" cy="1138773"/>
          </a:xfrm>
          <a:prstGeom prst="rect">
            <a:avLst/>
          </a:prstGeom>
          <a:noFill/>
        </p:spPr>
        <p:txBody>
          <a:bodyPr wrap="square" rtlCol="0">
            <a:spAutoFit/>
          </a:bodyPr>
          <a:lstStyle/>
          <a:p>
            <a:pPr algn="ctr"/>
            <a:r>
              <a:rPr lang="en-US" sz="1700" dirty="0">
                <a:latin typeface="Montserrat" panose="020B0604020202020204" charset="0"/>
              </a:rPr>
              <a:t>In Python and OpenCV, the origin of a 2D matrix is located at the top left corner starting at x, y= (0, 0). The coordinate system is left-handed where x-axis points positive to the right and y-axis points positive downwards.</a:t>
            </a:r>
            <a:endParaRPr lang="en-IN" sz="1700" dirty="0">
              <a:latin typeface="Montserrat" panose="020B0604020202020204" charset="0"/>
            </a:endParaRPr>
          </a:p>
        </p:txBody>
      </p:sp>
      <p:sp>
        <p:nvSpPr>
          <p:cNvPr id="10" name="TextBox 9">
            <a:extLst>
              <a:ext uri="{FF2B5EF4-FFF2-40B4-BE49-F238E27FC236}">
                <a16:creationId xmlns:a16="http://schemas.microsoft.com/office/drawing/2014/main" id="{7D419F41-3790-4A08-916B-55237761419A}"/>
              </a:ext>
            </a:extLst>
          </p:cNvPr>
          <p:cNvSpPr txBox="1"/>
          <p:nvPr/>
        </p:nvSpPr>
        <p:spPr>
          <a:xfrm>
            <a:off x="549963" y="4046585"/>
            <a:ext cx="8044071" cy="877163"/>
          </a:xfrm>
          <a:prstGeom prst="rect">
            <a:avLst/>
          </a:prstGeom>
          <a:noFill/>
        </p:spPr>
        <p:txBody>
          <a:bodyPr wrap="square" rtlCol="0">
            <a:spAutoFit/>
          </a:bodyPr>
          <a:lstStyle/>
          <a:p>
            <a:pPr algn="ctr"/>
            <a:r>
              <a:rPr lang="en-US" sz="1700" dirty="0">
                <a:latin typeface="Montserrat" panose="020B0604020202020204" charset="0"/>
              </a:rPr>
              <a:t>Hence, to check if the centroid is between those two lines, we can apply this logic, where one of those two points will be the origin and the other will be the respective centroid.</a:t>
            </a:r>
            <a:endParaRPr lang="en-IN" sz="1700" dirty="0">
              <a:latin typeface="Montserrat" panose="020B0604020202020204" charset="0"/>
            </a:endParaRPr>
          </a:p>
        </p:txBody>
      </p:sp>
    </p:spTree>
    <p:extLst>
      <p:ext uri="{BB962C8B-B14F-4D97-AF65-F5344CB8AC3E}">
        <p14:creationId xmlns:p14="http://schemas.microsoft.com/office/powerpoint/2010/main" val="397502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C72-A9E2-4238-99CD-4503618C88EE}"/>
              </a:ext>
            </a:extLst>
          </p:cNvPr>
          <p:cNvSpPr>
            <a:spLocks noGrp="1"/>
          </p:cNvSpPr>
          <p:nvPr>
            <p:ph type="title"/>
          </p:nvPr>
        </p:nvSpPr>
        <p:spPr>
          <a:xfrm>
            <a:off x="1308094" y="1272122"/>
            <a:ext cx="6527812" cy="1645100"/>
          </a:xfrm>
        </p:spPr>
        <p:txBody>
          <a:bodyPr/>
          <a:lstStyle/>
          <a:p>
            <a:pPr algn="ctr"/>
            <a:r>
              <a:rPr lang="en-US" sz="2400" dirty="0">
                <a:latin typeface="Montserrat ExtraBold" panose="020B0604020202020204" charset="0"/>
              </a:rPr>
              <a:t>We have provided the user with two distinct solutions based on their computational capabilities. One approach is an exhaustive end-to-end solution while the other is highly efficient and less computationally expensive.</a:t>
            </a:r>
            <a:endParaRPr lang="en-IN" sz="2400" dirty="0">
              <a:latin typeface="Montserrat ExtraBold" panose="020B0604020202020204" charset="0"/>
            </a:endParaRPr>
          </a:p>
        </p:txBody>
      </p:sp>
    </p:spTree>
    <p:extLst>
      <p:ext uri="{BB962C8B-B14F-4D97-AF65-F5344CB8AC3E}">
        <p14:creationId xmlns:p14="http://schemas.microsoft.com/office/powerpoint/2010/main" val="300318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3"/>
          <p:cNvSpPr txBox="1">
            <a:spLocks noGrp="1"/>
          </p:cNvSpPr>
          <p:nvPr>
            <p:ph type="title"/>
          </p:nvPr>
        </p:nvSpPr>
        <p:spPr>
          <a:xfrm>
            <a:off x="4284425" y="706139"/>
            <a:ext cx="3653627" cy="1639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u="sng" dirty="0">
                <a:effectLst>
                  <a:outerShdw blurRad="50800" dist="38100" dir="2700000" algn="tl" rotWithShape="0">
                    <a:prstClr val="black">
                      <a:alpha val="40000"/>
                    </a:prstClr>
                  </a:outerShdw>
                </a:effectLst>
              </a:rPr>
              <a:t>Problem Overview</a:t>
            </a:r>
            <a:endParaRPr sz="4400" u="sng" dirty="0">
              <a:effectLst>
                <a:outerShdw blurRad="50800" dist="38100" dir="2700000" algn="tl" rotWithShape="0">
                  <a:prstClr val="black">
                    <a:alpha val="40000"/>
                  </a:prstClr>
                </a:outerShdw>
              </a:effectLst>
            </a:endParaRPr>
          </a:p>
        </p:txBody>
      </p:sp>
      <p:sp>
        <p:nvSpPr>
          <p:cNvPr id="202" name="Google Shape;202;p43"/>
          <p:cNvSpPr txBox="1">
            <a:spLocks noGrp="1"/>
          </p:cNvSpPr>
          <p:nvPr>
            <p:ph type="subTitle" idx="1"/>
          </p:nvPr>
        </p:nvSpPr>
        <p:spPr>
          <a:xfrm>
            <a:off x="4284425" y="2571749"/>
            <a:ext cx="4601780" cy="123462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latin typeface="Montserrat" panose="020B0604020202020204" charset="0"/>
              </a:rPr>
              <a:t>Given CCTV camera footage of a secured door entry, detect anyone tailgating (entry without authorization). </a:t>
            </a:r>
            <a:endParaRPr dirty="0">
              <a:latin typeface="Montserrat" panose="020B0604020202020204" charset="0"/>
            </a:endParaRPr>
          </a:p>
        </p:txBody>
      </p:sp>
      <p:pic>
        <p:nvPicPr>
          <p:cNvPr id="5" name="Graphic 4" descr="Security camera">
            <a:extLst>
              <a:ext uri="{FF2B5EF4-FFF2-40B4-BE49-F238E27FC236}">
                <a16:creationId xmlns:a16="http://schemas.microsoft.com/office/drawing/2014/main" id="{182202C6-E66C-4552-AC53-C18CE4177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273" y="1242661"/>
            <a:ext cx="2658177" cy="2658177"/>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2FA2E2-8931-4238-8D77-73124C84711F}"/>
              </a:ext>
            </a:extLst>
          </p:cNvPr>
          <p:cNvSpPr>
            <a:spLocks noGrp="1"/>
          </p:cNvSpPr>
          <p:nvPr>
            <p:ph type="subTitle" idx="1"/>
          </p:nvPr>
        </p:nvSpPr>
        <p:spPr>
          <a:xfrm>
            <a:off x="4505738" y="1454737"/>
            <a:ext cx="4532245" cy="3208800"/>
          </a:xfrm>
        </p:spPr>
        <p:txBody>
          <a:bodyPr/>
          <a:lstStyle/>
          <a:p>
            <a:pPr>
              <a:buClr>
                <a:schemeClr val="tx1"/>
              </a:buClr>
              <a:buFont typeface="Courier New" panose="02070309020205020404" pitchFamily="49" charset="0"/>
              <a:buChar char="o"/>
            </a:pPr>
            <a:r>
              <a:rPr lang="en-IN" sz="1800" dirty="0"/>
              <a:t>After detecting an intruder, our main objective is to raise an alarm and alert the security personnel regarding the potential security breach.</a:t>
            </a:r>
          </a:p>
          <a:p>
            <a:pPr>
              <a:buClr>
                <a:schemeClr val="tx1"/>
              </a:buClr>
              <a:buFont typeface="Courier New" panose="02070309020205020404" pitchFamily="49" charset="0"/>
              <a:buChar char="o"/>
            </a:pPr>
            <a:r>
              <a:rPr lang="en-IN" sz="1800" dirty="0"/>
              <a:t>This was achieved using SMTP in python. We send a mail to the security department and the person who swiped the card in the first place.</a:t>
            </a:r>
          </a:p>
          <a:p>
            <a:pPr>
              <a:buClr>
                <a:schemeClr val="tx1"/>
              </a:buClr>
              <a:buFont typeface="Courier New" panose="02070309020205020404" pitchFamily="49" charset="0"/>
              <a:buChar char="o"/>
            </a:pPr>
            <a:r>
              <a:rPr lang="en-IN" sz="1800" dirty="0"/>
              <a:t>We also trigger a physical alarm, based on the employers need.</a:t>
            </a:r>
          </a:p>
        </p:txBody>
      </p:sp>
      <p:sp>
        <p:nvSpPr>
          <p:cNvPr id="3" name="Title 2">
            <a:extLst>
              <a:ext uri="{FF2B5EF4-FFF2-40B4-BE49-F238E27FC236}">
                <a16:creationId xmlns:a16="http://schemas.microsoft.com/office/drawing/2014/main" id="{A8C50A62-D919-42B0-8D1B-3C1280E924B6}"/>
              </a:ext>
            </a:extLst>
          </p:cNvPr>
          <p:cNvSpPr>
            <a:spLocks noGrp="1"/>
          </p:cNvSpPr>
          <p:nvPr>
            <p:ph type="title"/>
          </p:nvPr>
        </p:nvSpPr>
        <p:spPr>
          <a:xfrm>
            <a:off x="4920629" y="96278"/>
            <a:ext cx="3702462" cy="419700"/>
          </a:xfrm>
          <a:effectLst>
            <a:outerShdw blurRad="50800" dist="38100" dir="2700000" algn="tl" rotWithShape="0">
              <a:prstClr val="black">
                <a:alpha val="40000"/>
              </a:prstClr>
            </a:outerShdw>
          </a:effectLst>
        </p:spPr>
        <p:txBody>
          <a:bodyPr/>
          <a:lstStyle/>
          <a:p>
            <a:pPr algn="ctr"/>
            <a:r>
              <a:rPr lang="en-US" sz="4400" dirty="0">
                <a:effectLst>
                  <a:outerShdw blurRad="50800" dist="38100" dir="2700000" algn="tl" rotWithShape="0">
                    <a:prstClr val="black">
                      <a:alpha val="40000"/>
                    </a:prstClr>
                  </a:outerShdw>
                </a:effectLst>
              </a:rPr>
              <a:t>M</a:t>
            </a:r>
            <a:r>
              <a:rPr lang="en-IN" sz="4400" dirty="0">
                <a:effectLst>
                  <a:outerShdw blurRad="50800" dist="38100" dir="2700000" algn="tl" rotWithShape="0">
                    <a:prstClr val="black">
                      <a:alpha val="40000"/>
                    </a:prstClr>
                  </a:outerShdw>
                </a:effectLst>
              </a:rPr>
              <a:t>ailing Module</a:t>
            </a:r>
          </a:p>
        </p:txBody>
      </p:sp>
      <p:pic>
        <p:nvPicPr>
          <p:cNvPr id="2054" name="Picture 6" descr="Python Sending Email using SMTP - Javatpoint">
            <a:extLst>
              <a:ext uri="{FF2B5EF4-FFF2-40B4-BE49-F238E27FC236}">
                <a16:creationId xmlns:a16="http://schemas.microsoft.com/office/drawing/2014/main" id="{2A87A6DA-7A56-4D57-9A51-69461CD5D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86" y="1454737"/>
            <a:ext cx="4010852" cy="2384634"/>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9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2FA2E2-8931-4238-8D77-73124C84711F}"/>
              </a:ext>
            </a:extLst>
          </p:cNvPr>
          <p:cNvSpPr>
            <a:spLocks noGrp="1"/>
          </p:cNvSpPr>
          <p:nvPr>
            <p:ph type="subTitle" idx="1"/>
          </p:nvPr>
        </p:nvSpPr>
        <p:spPr>
          <a:xfrm>
            <a:off x="389941" y="1610976"/>
            <a:ext cx="8364116" cy="596686"/>
          </a:xfrm>
        </p:spPr>
        <p:txBody>
          <a:bodyPr/>
          <a:lstStyle/>
          <a:p>
            <a:pPr marL="114300" indent="0" algn="ctr">
              <a:buClr>
                <a:schemeClr val="tx1"/>
              </a:buClr>
            </a:pPr>
            <a:r>
              <a:rPr lang="en-IN" dirty="0"/>
              <a:t>We maintain a logger file, which would consist of frame/mask of the alleged intruder. </a:t>
            </a:r>
          </a:p>
          <a:p>
            <a:pPr marL="114300" indent="0" algn="ctr">
              <a:buClr>
                <a:schemeClr val="tx1"/>
              </a:buClr>
            </a:pPr>
            <a:endParaRPr lang="en-US" dirty="0"/>
          </a:p>
          <a:p>
            <a:pPr marL="114300" indent="0" algn="ctr">
              <a:buClr>
                <a:schemeClr val="tx1"/>
              </a:buClr>
            </a:pPr>
            <a:endParaRPr lang="en-IN" dirty="0"/>
          </a:p>
        </p:txBody>
      </p:sp>
      <p:sp>
        <p:nvSpPr>
          <p:cNvPr id="3" name="Title 2">
            <a:extLst>
              <a:ext uri="{FF2B5EF4-FFF2-40B4-BE49-F238E27FC236}">
                <a16:creationId xmlns:a16="http://schemas.microsoft.com/office/drawing/2014/main" id="{A8C50A62-D919-42B0-8D1B-3C1280E924B6}"/>
              </a:ext>
            </a:extLst>
          </p:cNvPr>
          <p:cNvSpPr>
            <a:spLocks noGrp="1"/>
          </p:cNvSpPr>
          <p:nvPr>
            <p:ph type="title"/>
          </p:nvPr>
        </p:nvSpPr>
        <p:spPr>
          <a:xfrm>
            <a:off x="389940" y="244828"/>
            <a:ext cx="8364117" cy="1366147"/>
          </a:xfrm>
          <a:effectLst>
            <a:outerShdw blurRad="50800" dist="38100" dir="2700000" algn="tl" rotWithShape="0">
              <a:prstClr val="black">
                <a:alpha val="40000"/>
              </a:prstClr>
            </a:outerShdw>
          </a:effectLst>
        </p:spPr>
        <p:txBody>
          <a:bodyPr/>
          <a:lstStyle/>
          <a:p>
            <a:pPr algn="ctr"/>
            <a:r>
              <a:rPr lang="en-IN" sz="4400" dirty="0">
                <a:effectLst>
                  <a:outerShdw blurRad="50800" dist="38100" dir="2700000" algn="tl" rotWithShape="0">
                    <a:prstClr val="black">
                      <a:alpha val="40000"/>
                    </a:prstClr>
                  </a:outerShdw>
                </a:effectLst>
              </a:rPr>
              <a:t>Intruder Identification Module</a:t>
            </a:r>
          </a:p>
        </p:txBody>
      </p:sp>
      <p:pic>
        <p:nvPicPr>
          <p:cNvPr id="7" name="Picture 6">
            <a:extLst>
              <a:ext uri="{FF2B5EF4-FFF2-40B4-BE49-F238E27FC236}">
                <a16:creationId xmlns:a16="http://schemas.microsoft.com/office/drawing/2014/main" id="{A71BA7AC-5840-4BD6-8187-304BDD3A9BF9}"/>
              </a:ext>
            </a:extLst>
          </p:cNvPr>
          <p:cNvPicPr>
            <a:picLocks noChangeAspect="1"/>
          </p:cNvPicPr>
          <p:nvPr/>
        </p:nvPicPr>
        <p:blipFill>
          <a:blip r:embed="rId2"/>
          <a:stretch>
            <a:fillRect/>
          </a:stretch>
        </p:blipFill>
        <p:spPr>
          <a:xfrm>
            <a:off x="389940" y="2347290"/>
            <a:ext cx="8364117" cy="2362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1975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266B7-6E42-4CB2-88FB-CD698B018C63}"/>
              </a:ext>
            </a:extLst>
          </p:cNvPr>
          <p:cNvPicPr>
            <a:picLocks noChangeAspect="1"/>
          </p:cNvPicPr>
          <p:nvPr/>
        </p:nvPicPr>
        <p:blipFill>
          <a:blip r:embed="rId2"/>
          <a:stretch>
            <a:fillRect/>
          </a:stretch>
        </p:blipFill>
        <p:spPr>
          <a:xfrm>
            <a:off x="0" y="675348"/>
            <a:ext cx="9143980" cy="4468152"/>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800100" y="0"/>
            <a:ext cx="7543800" cy="601712"/>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rmAutofit fontScale="90000"/>
          </a:bodyPr>
          <a:lstStyle/>
          <a:p>
            <a:pPr defTabSz="914400">
              <a:spcBef>
                <a:spcPct val="0"/>
              </a:spcBef>
            </a:pPr>
            <a:r>
              <a:rPr lang="en-US" sz="4000" b="1" dirty="0">
                <a:solidFill>
                  <a:schemeClr val="bg1"/>
                </a:solidFill>
                <a:effectLst>
                  <a:outerShdw blurRad="50800" dist="38100" dir="5400000" algn="t" rotWithShape="0">
                    <a:prstClr val="black">
                      <a:alpha val="40000"/>
                    </a:prstClr>
                  </a:outerShdw>
                </a:effectLst>
                <a:latin typeface="Montserrat" panose="020B0604020202020204" charset="0"/>
                <a:ea typeface="+mj-ea"/>
                <a:cs typeface="+mj-cs"/>
              </a:rPr>
              <a:t>Integrated Alert Module</a:t>
            </a:r>
          </a:p>
        </p:txBody>
      </p:sp>
      <p:sp>
        <p:nvSpPr>
          <p:cNvPr id="3" name="Oval 2">
            <a:extLst>
              <a:ext uri="{FF2B5EF4-FFF2-40B4-BE49-F238E27FC236}">
                <a16:creationId xmlns:a16="http://schemas.microsoft.com/office/drawing/2014/main" id="{A29DD98F-5B0B-494E-BB65-3FAFF6E0D81A}"/>
              </a:ext>
            </a:extLst>
          </p:cNvPr>
          <p:cNvSpPr/>
          <p:nvPr/>
        </p:nvSpPr>
        <p:spPr>
          <a:xfrm>
            <a:off x="483704" y="1643270"/>
            <a:ext cx="1225826" cy="2451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882654A7-6D0C-4348-B6EC-E893EA2EBACD}"/>
              </a:ext>
            </a:extLst>
          </p:cNvPr>
          <p:cNvSpPr/>
          <p:nvPr/>
        </p:nvSpPr>
        <p:spPr>
          <a:xfrm>
            <a:off x="3193773" y="1961323"/>
            <a:ext cx="894522" cy="2451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9F5BE84-8FDD-4EC9-9D13-DC2D423B4606}"/>
              </a:ext>
            </a:extLst>
          </p:cNvPr>
          <p:cNvSpPr/>
          <p:nvPr/>
        </p:nvSpPr>
        <p:spPr>
          <a:xfrm>
            <a:off x="6467060" y="1192697"/>
            <a:ext cx="1649895" cy="3313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C627B52-3AC0-43D6-97A0-9364D3380371}"/>
              </a:ext>
            </a:extLst>
          </p:cNvPr>
          <p:cNvSpPr/>
          <p:nvPr/>
        </p:nvSpPr>
        <p:spPr>
          <a:xfrm>
            <a:off x="483704" y="3785153"/>
            <a:ext cx="1749287" cy="13583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Straight Arrow Connector 11">
            <a:extLst>
              <a:ext uri="{FF2B5EF4-FFF2-40B4-BE49-F238E27FC236}">
                <a16:creationId xmlns:a16="http://schemas.microsoft.com/office/drawing/2014/main" id="{BAE65605-C0C9-4A29-BE95-F52C06965982}"/>
              </a:ext>
            </a:extLst>
          </p:cNvPr>
          <p:cNvCxnSpPr>
            <a:cxnSpLocks/>
          </p:cNvCxnSpPr>
          <p:nvPr/>
        </p:nvCxnSpPr>
        <p:spPr>
          <a:xfrm>
            <a:off x="2232991" y="4464326"/>
            <a:ext cx="11198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6B90E8-5003-46F5-AAA0-0D38EAFAE621}"/>
              </a:ext>
            </a:extLst>
          </p:cNvPr>
          <p:cNvCxnSpPr>
            <a:cxnSpLocks/>
            <a:stCxn id="6" idx="7"/>
            <a:endCxn id="8" idx="2"/>
          </p:cNvCxnSpPr>
          <p:nvPr/>
        </p:nvCxnSpPr>
        <p:spPr>
          <a:xfrm flipV="1">
            <a:off x="3957295" y="1358349"/>
            <a:ext cx="2509765" cy="63887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D53A4B-06B7-4A55-802D-064FDCEB382A}"/>
              </a:ext>
            </a:extLst>
          </p:cNvPr>
          <p:cNvCxnSpPr/>
          <p:nvPr/>
        </p:nvCxnSpPr>
        <p:spPr>
          <a:xfrm flipV="1">
            <a:off x="1709530" y="1494182"/>
            <a:ext cx="1113182" cy="2716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0557FEB-7613-4D17-94EB-06338A5C2226}"/>
              </a:ext>
            </a:extLst>
          </p:cNvPr>
          <p:cNvSpPr txBox="1"/>
          <p:nvPr/>
        </p:nvSpPr>
        <p:spPr>
          <a:xfrm>
            <a:off x="2792895" y="1245704"/>
            <a:ext cx="2367956" cy="369332"/>
          </a:xfrm>
          <a:prstGeom prst="rect">
            <a:avLst/>
          </a:prstGeom>
          <a:noFill/>
        </p:spPr>
        <p:txBody>
          <a:bodyPr wrap="none" rtlCol="0">
            <a:spAutoFit/>
          </a:bodyPr>
          <a:lstStyle/>
          <a:p>
            <a:r>
              <a:rPr lang="en-US" sz="1800" dirty="0">
                <a:effectLst>
                  <a:outerShdw blurRad="50800" dist="38100" dir="2700000" algn="tl" rotWithShape="0">
                    <a:prstClr val="black">
                      <a:alpha val="40000"/>
                    </a:prstClr>
                  </a:outerShdw>
                </a:effectLst>
                <a:latin typeface="Montserrat ExtraBold" panose="020B0604020202020204" charset="0"/>
              </a:rPr>
              <a:t>Swiped Card User</a:t>
            </a:r>
            <a:endParaRPr lang="en-IN" sz="1800" dirty="0">
              <a:effectLst>
                <a:outerShdw blurRad="50800" dist="38100" dir="2700000" algn="tl" rotWithShape="0">
                  <a:prstClr val="black">
                    <a:alpha val="40000"/>
                  </a:prstClr>
                </a:outerShdw>
              </a:effectLst>
              <a:latin typeface="Montserrat ExtraBold" panose="020B0604020202020204" charset="0"/>
            </a:endParaRPr>
          </a:p>
        </p:txBody>
      </p:sp>
      <p:sp>
        <p:nvSpPr>
          <p:cNvPr id="20" name="TextBox 19">
            <a:extLst>
              <a:ext uri="{FF2B5EF4-FFF2-40B4-BE49-F238E27FC236}">
                <a16:creationId xmlns:a16="http://schemas.microsoft.com/office/drawing/2014/main" id="{3ACC05BE-77C7-4ADC-8242-8BBEF8DD59D5}"/>
              </a:ext>
            </a:extLst>
          </p:cNvPr>
          <p:cNvSpPr txBox="1"/>
          <p:nvPr/>
        </p:nvSpPr>
        <p:spPr>
          <a:xfrm>
            <a:off x="3352800" y="4279660"/>
            <a:ext cx="3911648" cy="369332"/>
          </a:xfrm>
          <a:prstGeom prst="rect">
            <a:avLst/>
          </a:prstGeom>
          <a:noFill/>
        </p:spPr>
        <p:txBody>
          <a:bodyPr wrap="none" rtlCol="0">
            <a:spAutoFit/>
          </a:bodyPr>
          <a:lstStyle/>
          <a:p>
            <a:r>
              <a:rPr lang="en-US" sz="1800" dirty="0">
                <a:effectLst>
                  <a:outerShdw blurRad="50800" dist="38100" dir="2700000" algn="tl" rotWithShape="0">
                    <a:prstClr val="black">
                      <a:alpha val="40000"/>
                    </a:prstClr>
                  </a:outerShdw>
                </a:effectLst>
                <a:latin typeface="Montserrat ExtraBold" panose="020B0604020202020204" charset="0"/>
              </a:rPr>
              <a:t>Intruder Identification Module</a:t>
            </a:r>
            <a:endParaRPr lang="en-IN" sz="1800" dirty="0">
              <a:effectLst>
                <a:outerShdw blurRad="50800" dist="38100" dir="2700000" algn="tl" rotWithShape="0">
                  <a:prstClr val="black">
                    <a:alpha val="40000"/>
                  </a:prstClr>
                </a:outerShdw>
              </a:effectLst>
              <a:latin typeface="Montserrat ExtraBold" panose="020B0604020202020204" charset="0"/>
            </a:endParaRPr>
          </a:p>
        </p:txBody>
      </p:sp>
      <p:sp>
        <p:nvSpPr>
          <p:cNvPr id="22" name="TextBox 21">
            <a:extLst>
              <a:ext uri="{FF2B5EF4-FFF2-40B4-BE49-F238E27FC236}">
                <a16:creationId xmlns:a16="http://schemas.microsoft.com/office/drawing/2014/main" id="{6E19C38C-499E-4BE6-8241-0AA6B4BEE1B7}"/>
              </a:ext>
            </a:extLst>
          </p:cNvPr>
          <p:cNvSpPr txBox="1"/>
          <p:nvPr/>
        </p:nvSpPr>
        <p:spPr>
          <a:xfrm>
            <a:off x="5140072" y="1653546"/>
            <a:ext cx="2045753" cy="369332"/>
          </a:xfrm>
          <a:prstGeom prst="rect">
            <a:avLst/>
          </a:prstGeom>
          <a:noFill/>
        </p:spPr>
        <p:txBody>
          <a:bodyPr wrap="none" rtlCol="0">
            <a:spAutoFit/>
          </a:bodyPr>
          <a:lstStyle/>
          <a:p>
            <a:r>
              <a:rPr lang="en-US" sz="1800" dirty="0">
                <a:effectLst>
                  <a:outerShdw blurRad="50800" dist="38100" dir="2700000" algn="tl" rotWithShape="0">
                    <a:prstClr val="black">
                      <a:alpha val="40000"/>
                    </a:prstClr>
                  </a:outerShdw>
                </a:effectLst>
                <a:latin typeface="Montserrat ExtraBold" panose="020B0604020202020204" charset="0"/>
              </a:rPr>
              <a:t>Real-time Alert</a:t>
            </a:r>
            <a:endParaRPr lang="en-IN" sz="1800" dirty="0">
              <a:effectLst>
                <a:outerShdw blurRad="50800" dist="38100" dir="2700000" algn="tl" rotWithShape="0">
                  <a:prstClr val="black">
                    <a:alpha val="40000"/>
                  </a:prstClr>
                </a:outerShdw>
              </a:effectLst>
              <a:latin typeface="Montserrat ExtraBold" panose="020B0604020202020204" charset="0"/>
            </a:endParaRPr>
          </a:p>
        </p:txBody>
      </p:sp>
    </p:spTree>
    <p:extLst>
      <p:ext uri="{BB962C8B-B14F-4D97-AF65-F5344CB8AC3E}">
        <p14:creationId xmlns:p14="http://schemas.microsoft.com/office/powerpoint/2010/main" val="192622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F4B72-566E-40C0-A3ED-74A176BEBAE6}"/>
              </a:ext>
            </a:extLst>
          </p:cNvPr>
          <p:cNvPicPr>
            <a:picLocks noChangeAspect="1"/>
          </p:cNvPicPr>
          <p:nvPr/>
        </p:nvPicPr>
        <p:blipFill>
          <a:blip r:embed="rId2"/>
          <a:stretch>
            <a:fillRect/>
          </a:stretch>
        </p:blipFill>
        <p:spPr>
          <a:xfrm>
            <a:off x="0" y="0"/>
            <a:ext cx="5353570" cy="5143500"/>
          </a:xfrm>
          <a:prstGeom prst="rect">
            <a:avLst/>
          </a:prstGeom>
          <a:ln>
            <a:noFill/>
          </a:ln>
          <a:effectLst>
            <a:outerShdw blurRad="292100" dist="139700" dir="2700000" algn="tl" rotWithShape="0">
              <a:srgbClr val="333333">
                <a:alpha val="65000"/>
              </a:srgbClr>
            </a:outerShdw>
          </a:effectLst>
        </p:spPr>
      </p:pic>
      <p:sp>
        <p:nvSpPr>
          <p:cNvPr id="11" name="Title 2">
            <a:extLst>
              <a:ext uri="{FF2B5EF4-FFF2-40B4-BE49-F238E27FC236}">
                <a16:creationId xmlns:a16="http://schemas.microsoft.com/office/drawing/2014/main" id="{174D4549-DE80-485A-987F-804CAC698765}"/>
              </a:ext>
            </a:extLst>
          </p:cNvPr>
          <p:cNvSpPr>
            <a:spLocks noGrp="1"/>
          </p:cNvSpPr>
          <p:nvPr>
            <p:ph type="title"/>
          </p:nvPr>
        </p:nvSpPr>
        <p:spPr>
          <a:xfrm>
            <a:off x="5435599" y="152399"/>
            <a:ext cx="3563258" cy="1182915"/>
          </a:xfrm>
          <a:effectLst>
            <a:outerShdw blurRad="50800" dist="38100" dir="2700000" algn="tl" rotWithShape="0">
              <a:prstClr val="black">
                <a:alpha val="40000"/>
              </a:prstClr>
            </a:outerShdw>
          </a:effectLst>
        </p:spPr>
        <p:txBody>
          <a:bodyPr/>
          <a:lstStyle/>
          <a:p>
            <a:pPr algn="ctr"/>
            <a:r>
              <a:rPr lang="en-IN" sz="4400" dirty="0">
                <a:solidFill>
                  <a:schemeClr val="bg1"/>
                </a:solidFill>
                <a:effectLst>
                  <a:outerShdw blurRad="50800" dist="38100" dir="2700000" algn="tl" rotWithShape="0">
                    <a:prstClr val="black">
                      <a:alpha val="40000"/>
                    </a:prstClr>
                  </a:outerShdw>
                </a:effectLst>
              </a:rPr>
              <a:t>User Interface</a:t>
            </a:r>
          </a:p>
        </p:txBody>
      </p:sp>
      <p:sp>
        <p:nvSpPr>
          <p:cNvPr id="12" name="Subtitle 1">
            <a:extLst>
              <a:ext uri="{FF2B5EF4-FFF2-40B4-BE49-F238E27FC236}">
                <a16:creationId xmlns:a16="http://schemas.microsoft.com/office/drawing/2014/main" id="{2A480631-A29E-4B87-B7E2-4FDBD81B77D7}"/>
              </a:ext>
            </a:extLst>
          </p:cNvPr>
          <p:cNvSpPr txBox="1">
            <a:spLocks/>
          </p:cNvSpPr>
          <p:nvPr/>
        </p:nvSpPr>
        <p:spPr>
          <a:xfrm>
            <a:off x="5606142" y="1828799"/>
            <a:ext cx="3392715" cy="26615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buClr>
                <a:schemeClr val="tx1"/>
              </a:buClr>
            </a:pPr>
            <a:r>
              <a:rPr lang="en-IN" sz="1800" dirty="0">
                <a:latin typeface="Montserrat" panose="020B0604020202020204" charset="0"/>
              </a:rPr>
              <a:t>To provide the user control over this system, we have developed an Interactive GUI, which provides options such as:</a:t>
            </a:r>
          </a:p>
          <a:p>
            <a:pPr marL="400050" indent="-285750">
              <a:buClr>
                <a:schemeClr val="tx1"/>
              </a:buClr>
              <a:buFont typeface="Arial" panose="020B0604020202020204" pitchFamily="34" charset="0"/>
              <a:buChar char="•"/>
            </a:pPr>
            <a:r>
              <a:rPr lang="en-IN" sz="1800" b="1" u="sng" dirty="0">
                <a:latin typeface="Montserrat" panose="020B0604020202020204" charset="0"/>
              </a:rPr>
              <a:t>Select</a:t>
            </a:r>
            <a:r>
              <a:rPr lang="en-IN" sz="1800" dirty="0">
                <a:latin typeface="Montserrat" panose="020B0604020202020204" charset="0"/>
              </a:rPr>
              <a:t> required System</a:t>
            </a:r>
          </a:p>
          <a:p>
            <a:pPr marL="400050" indent="-285750">
              <a:buClr>
                <a:schemeClr val="tx1"/>
              </a:buClr>
              <a:buFont typeface="Arial" panose="020B0604020202020204" pitchFamily="34" charset="0"/>
              <a:buChar char="•"/>
            </a:pPr>
            <a:r>
              <a:rPr lang="en-IN" sz="1800" b="1" u="sng" dirty="0">
                <a:latin typeface="Montserrat" panose="020B0604020202020204" charset="0"/>
              </a:rPr>
              <a:t>Draw</a:t>
            </a:r>
            <a:r>
              <a:rPr lang="en-IN" sz="1800" dirty="0">
                <a:latin typeface="Montserrat" panose="020B0604020202020204" charset="0"/>
              </a:rPr>
              <a:t> the line/region of surveillance w.r.t the camera placement. </a:t>
            </a:r>
          </a:p>
        </p:txBody>
      </p:sp>
      <p:cxnSp>
        <p:nvCxnSpPr>
          <p:cNvPr id="7" name="Straight Arrow Connector 6">
            <a:extLst>
              <a:ext uri="{FF2B5EF4-FFF2-40B4-BE49-F238E27FC236}">
                <a16:creationId xmlns:a16="http://schemas.microsoft.com/office/drawing/2014/main" id="{F62B8F01-B4D0-41C4-873E-B8045184ADF8}"/>
              </a:ext>
            </a:extLst>
          </p:cNvPr>
          <p:cNvCxnSpPr>
            <a:cxnSpLocks/>
          </p:cNvCxnSpPr>
          <p:nvPr/>
        </p:nvCxnSpPr>
        <p:spPr>
          <a:xfrm>
            <a:off x="3843130" y="801757"/>
            <a:ext cx="4638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68519C-8D5E-41DE-8EA5-B481AB34EE2A}"/>
              </a:ext>
            </a:extLst>
          </p:cNvPr>
          <p:cNvCxnSpPr/>
          <p:nvPr/>
        </p:nvCxnSpPr>
        <p:spPr>
          <a:xfrm>
            <a:off x="2153478" y="4757530"/>
            <a:ext cx="110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163D28-0D52-476D-AF77-60B78BE490C6}"/>
              </a:ext>
            </a:extLst>
          </p:cNvPr>
          <p:cNvCxnSpPr/>
          <p:nvPr/>
        </p:nvCxnSpPr>
        <p:spPr>
          <a:xfrm>
            <a:off x="682487" y="4200939"/>
            <a:ext cx="11728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A38301-D4AC-4A73-B0CF-95BDECA0240E}"/>
              </a:ext>
            </a:extLst>
          </p:cNvPr>
          <p:cNvSpPr txBox="1"/>
          <p:nvPr/>
        </p:nvSpPr>
        <p:spPr>
          <a:xfrm>
            <a:off x="3981970" y="617954"/>
            <a:ext cx="1371600" cy="738664"/>
          </a:xfrm>
          <a:prstGeom prst="rect">
            <a:avLst/>
          </a:prstGeom>
          <a:noFill/>
        </p:spPr>
        <p:txBody>
          <a:bodyPr wrap="square" rtlCol="0">
            <a:spAutoFit/>
          </a:bodyPr>
          <a:lstStyle/>
          <a:p>
            <a:pPr algn="ctr"/>
            <a:r>
              <a:rPr lang="en-IN" dirty="0">
                <a:solidFill>
                  <a:schemeClr val="tx1"/>
                </a:solidFill>
                <a:effectLst>
                  <a:outerShdw blurRad="50800" dist="38100" dir="2700000" algn="tl" rotWithShape="0">
                    <a:prstClr val="black">
                      <a:alpha val="40000"/>
                    </a:prstClr>
                  </a:outerShdw>
                </a:effectLst>
                <a:latin typeface="Montserrat ExtraBold" panose="020B0604020202020204" charset="0"/>
              </a:rPr>
              <a:t>Draw Surveillance Region</a:t>
            </a:r>
          </a:p>
        </p:txBody>
      </p:sp>
      <p:sp>
        <p:nvSpPr>
          <p:cNvPr id="18" name="TextBox 17">
            <a:extLst>
              <a:ext uri="{FF2B5EF4-FFF2-40B4-BE49-F238E27FC236}">
                <a16:creationId xmlns:a16="http://schemas.microsoft.com/office/drawing/2014/main" id="{4851FD8D-67D3-431C-B67B-952F75449D20}"/>
              </a:ext>
            </a:extLst>
          </p:cNvPr>
          <p:cNvSpPr txBox="1"/>
          <p:nvPr/>
        </p:nvSpPr>
        <p:spPr>
          <a:xfrm>
            <a:off x="1818860" y="4047050"/>
            <a:ext cx="669235" cy="307777"/>
          </a:xfrm>
          <a:prstGeom prst="rect">
            <a:avLst/>
          </a:prstGeom>
          <a:noFill/>
        </p:spPr>
        <p:txBody>
          <a:bodyPr wrap="square" rtlCol="0">
            <a:spAutoFit/>
          </a:bodyPr>
          <a:lstStyle/>
          <a:p>
            <a:pPr algn="ctr"/>
            <a:r>
              <a:rPr lang="en-IN" dirty="0">
                <a:solidFill>
                  <a:schemeClr val="tx1"/>
                </a:solidFill>
                <a:effectLst>
                  <a:outerShdw blurRad="50800" dist="38100" dir="2700000" algn="tl" rotWithShape="0">
                    <a:prstClr val="black">
                      <a:alpha val="40000"/>
                    </a:prstClr>
                  </a:outerShdw>
                </a:effectLst>
                <a:latin typeface="Montserrat ExtraBold" panose="020B0604020202020204" charset="0"/>
              </a:rPr>
              <a:t>Logs</a:t>
            </a:r>
          </a:p>
        </p:txBody>
      </p:sp>
      <p:sp>
        <p:nvSpPr>
          <p:cNvPr id="21" name="TextBox 20">
            <a:extLst>
              <a:ext uri="{FF2B5EF4-FFF2-40B4-BE49-F238E27FC236}">
                <a16:creationId xmlns:a16="http://schemas.microsoft.com/office/drawing/2014/main" id="{78A0F3A2-B6EA-4BDB-ACB0-F8F9B67F1DE5}"/>
              </a:ext>
            </a:extLst>
          </p:cNvPr>
          <p:cNvSpPr txBox="1"/>
          <p:nvPr/>
        </p:nvSpPr>
        <p:spPr>
          <a:xfrm>
            <a:off x="3260035" y="4603641"/>
            <a:ext cx="1967948" cy="307777"/>
          </a:xfrm>
          <a:prstGeom prst="rect">
            <a:avLst/>
          </a:prstGeom>
          <a:noFill/>
        </p:spPr>
        <p:txBody>
          <a:bodyPr wrap="square" rtlCol="0">
            <a:spAutoFit/>
          </a:bodyPr>
          <a:lstStyle/>
          <a:p>
            <a:pPr algn="ctr"/>
            <a:r>
              <a:rPr lang="en-IN" dirty="0">
                <a:solidFill>
                  <a:schemeClr val="tx1"/>
                </a:solidFill>
                <a:effectLst>
                  <a:outerShdw blurRad="50800" dist="38100" dir="2700000" algn="tl" rotWithShape="0">
                    <a:prstClr val="black">
                      <a:alpha val="40000"/>
                    </a:prstClr>
                  </a:outerShdw>
                </a:effectLst>
                <a:latin typeface="Montserrat ExtraBold" panose="020B0604020202020204" charset="0"/>
              </a:rPr>
              <a:t>Model Selection</a:t>
            </a:r>
          </a:p>
        </p:txBody>
      </p:sp>
      <p:sp>
        <p:nvSpPr>
          <p:cNvPr id="20" name="Oval 19">
            <a:extLst>
              <a:ext uri="{FF2B5EF4-FFF2-40B4-BE49-F238E27FC236}">
                <a16:creationId xmlns:a16="http://schemas.microsoft.com/office/drawing/2014/main" id="{622B0906-B910-47C0-B35A-2A8AF222BA61}"/>
              </a:ext>
            </a:extLst>
          </p:cNvPr>
          <p:cNvSpPr/>
          <p:nvPr/>
        </p:nvSpPr>
        <p:spPr>
          <a:xfrm>
            <a:off x="16566" y="4547038"/>
            <a:ext cx="1745973" cy="420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912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720000" y="1921350"/>
            <a:ext cx="7704000" cy="13008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IN" sz="8200"/>
              <a:t>Thank You</a:t>
            </a:r>
            <a:endParaRPr sz="8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33" name="Google Shape;233;p45"/>
          <p:cNvSpPr txBox="1">
            <a:spLocks noGrp="1"/>
          </p:cNvSpPr>
          <p:nvPr>
            <p:ph type="title"/>
          </p:nvPr>
        </p:nvSpPr>
        <p:spPr>
          <a:xfrm>
            <a:off x="2800949" y="249962"/>
            <a:ext cx="35421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t>The Team</a:t>
            </a:r>
            <a:endParaRPr sz="4800" dirty="0"/>
          </a:p>
        </p:txBody>
      </p:sp>
      <p:sp>
        <p:nvSpPr>
          <p:cNvPr id="229" name="Google Shape;229;p45"/>
          <p:cNvSpPr txBox="1">
            <a:spLocks noGrp="1"/>
          </p:cNvSpPr>
          <p:nvPr>
            <p:ph type="subTitle" idx="1"/>
          </p:nvPr>
        </p:nvSpPr>
        <p:spPr>
          <a:xfrm>
            <a:off x="6199002" y="3458829"/>
            <a:ext cx="1861754" cy="43650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Aishik Rakshit</a:t>
            </a:r>
            <a:endParaRPr dirty="0"/>
          </a:p>
        </p:txBody>
      </p:sp>
      <p:sp>
        <p:nvSpPr>
          <p:cNvPr id="228" name="Google Shape;228;p45"/>
          <p:cNvSpPr txBox="1">
            <a:spLocks noGrp="1"/>
          </p:cNvSpPr>
          <p:nvPr>
            <p:ph type="body" idx="2"/>
          </p:nvPr>
        </p:nvSpPr>
        <p:spPr>
          <a:xfrm>
            <a:off x="3617905" y="3458829"/>
            <a:ext cx="1908189" cy="43650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800" b="1" dirty="0"/>
              <a:t>Amey Rambatla</a:t>
            </a:r>
            <a:endParaRPr sz="1800" b="1" dirty="0"/>
          </a:p>
        </p:txBody>
      </p:sp>
      <p:sp>
        <p:nvSpPr>
          <p:cNvPr id="227" name="Google Shape;227;p45"/>
          <p:cNvSpPr txBox="1">
            <a:spLocks noGrp="1"/>
          </p:cNvSpPr>
          <p:nvPr>
            <p:ph type="subTitle" idx="4294967295"/>
          </p:nvPr>
        </p:nvSpPr>
        <p:spPr>
          <a:xfrm>
            <a:off x="1431149" y="3390512"/>
            <a:ext cx="1238250" cy="5048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b="1" dirty="0"/>
              <a:t>Rishon Dsouza </a:t>
            </a:r>
            <a:endParaRPr b="1" dirty="0"/>
          </a:p>
        </p:txBody>
      </p:sp>
      <p:pic>
        <p:nvPicPr>
          <p:cNvPr id="230" name="Google Shape;230;p45"/>
          <p:cNvPicPr preferRelativeResize="0"/>
          <p:nvPr/>
        </p:nvPicPr>
        <p:blipFill>
          <a:blip r:embed="rId3"/>
          <a:stretch>
            <a:fillRect/>
          </a:stretch>
        </p:blipFill>
        <p:spPr>
          <a:xfrm>
            <a:off x="1189124" y="1437532"/>
            <a:ext cx="1722300" cy="1714200"/>
          </a:xfrm>
          <a:prstGeom prst="ellipse">
            <a:avLst/>
          </a:prstGeom>
          <a:noFill/>
          <a:ln>
            <a:noFill/>
          </a:ln>
        </p:spPr>
      </p:pic>
      <p:pic>
        <p:nvPicPr>
          <p:cNvPr id="231" name="Google Shape;231;p45"/>
          <p:cNvPicPr preferRelativeResize="0"/>
          <p:nvPr/>
        </p:nvPicPr>
        <p:blipFill>
          <a:blip r:embed="rId4"/>
          <a:stretch>
            <a:fillRect/>
          </a:stretch>
        </p:blipFill>
        <p:spPr>
          <a:xfrm>
            <a:off x="3710861" y="1437532"/>
            <a:ext cx="1722300" cy="1722300"/>
          </a:xfrm>
          <a:prstGeom prst="ellipse">
            <a:avLst/>
          </a:prstGeom>
          <a:noFill/>
          <a:ln>
            <a:noFill/>
          </a:ln>
        </p:spPr>
      </p:pic>
      <p:pic>
        <p:nvPicPr>
          <p:cNvPr id="232" name="Google Shape;232;p45"/>
          <p:cNvPicPr preferRelativeResize="0"/>
          <p:nvPr/>
        </p:nvPicPr>
        <p:blipFill>
          <a:blip r:embed="rId5"/>
          <a:stretch>
            <a:fillRect/>
          </a:stretch>
        </p:blipFill>
        <p:spPr>
          <a:xfrm>
            <a:off x="6268729" y="1437532"/>
            <a:ext cx="1722300" cy="1722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8"/>
          <p:cNvSpPr txBox="1">
            <a:spLocks noGrp="1"/>
          </p:cNvSpPr>
          <p:nvPr>
            <p:ph type="body" idx="3"/>
          </p:nvPr>
        </p:nvSpPr>
        <p:spPr>
          <a:xfrm>
            <a:off x="643518" y="3941387"/>
            <a:ext cx="2305134"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buNone/>
            </a:pPr>
            <a:r>
              <a:rPr lang="en-US" dirty="0"/>
              <a:t>Recording and saving the masks and images of intruders. </a:t>
            </a:r>
          </a:p>
        </p:txBody>
      </p:sp>
      <p:sp>
        <p:nvSpPr>
          <p:cNvPr id="272" name="Google Shape;272;p48"/>
          <p:cNvSpPr txBox="1">
            <a:spLocks noGrp="1"/>
          </p:cNvSpPr>
          <p:nvPr>
            <p:ph type="body" idx="1"/>
          </p:nvPr>
        </p:nvSpPr>
        <p:spPr>
          <a:xfrm>
            <a:off x="6184406" y="3895130"/>
            <a:ext cx="2443873"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dirty="0"/>
              <a:t>Developed an Interactive User  interface for real-time inference.</a:t>
            </a:r>
            <a:endParaRPr dirty="0"/>
          </a:p>
        </p:txBody>
      </p:sp>
      <p:sp>
        <p:nvSpPr>
          <p:cNvPr id="274" name="Google Shape;274;p48"/>
          <p:cNvSpPr txBox="1">
            <a:spLocks noGrp="1"/>
          </p:cNvSpPr>
          <p:nvPr>
            <p:ph type="title"/>
          </p:nvPr>
        </p:nvSpPr>
        <p:spPr>
          <a:xfrm>
            <a:off x="6184406" y="3242334"/>
            <a:ext cx="1728621" cy="662623"/>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dirty="0"/>
              <a:t>User Interface</a:t>
            </a:r>
            <a:endParaRPr dirty="0"/>
          </a:p>
        </p:txBody>
      </p:sp>
      <p:sp>
        <p:nvSpPr>
          <p:cNvPr id="275" name="Google Shape;275;p48"/>
          <p:cNvSpPr txBox="1">
            <a:spLocks noGrp="1"/>
          </p:cNvSpPr>
          <p:nvPr>
            <p:ph type="title" idx="5"/>
          </p:nvPr>
        </p:nvSpPr>
        <p:spPr>
          <a:xfrm>
            <a:off x="-56864" y="3336181"/>
            <a:ext cx="3005516" cy="5046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lvl="0"/>
            <a:r>
              <a:rPr lang="en-IN" dirty="0"/>
              <a:t>Intruder Identification Module</a:t>
            </a:r>
            <a:endParaRPr dirty="0"/>
          </a:p>
        </p:txBody>
      </p:sp>
      <p:sp>
        <p:nvSpPr>
          <p:cNvPr id="276" name="Google Shape;276;p48"/>
          <p:cNvSpPr txBox="1">
            <a:spLocks noGrp="1"/>
          </p:cNvSpPr>
          <p:nvPr>
            <p:ph type="title" idx="6"/>
          </p:nvPr>
        </p:nvSpPr>
        <p:spPr>
          <a:xfrm>
            <a:off x="6127777" y="1250659"/>
            <a:ext cx="1836780" cy="626623"/>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lvl="0"/>
            <a:r>
              <a:rPr lang="en-IN" dirty="0"/>
              <a:t>Mailing Module</a:t>
            </a:r>
          </a:p>
        </p:txBody>
      </p:sp>
      <p:sp>
        <p:nvSpPr>
          <p:cNvPr id="277" name="Google Shape;277;p48"/>
          <p:cNvSpPr txBox="1">
            <a:spLocks noGrp="1"/>
          </p:cNvSpPr>
          <p:nvPr>
            <p:ph type="body" idx="7"/>
          </p:nvPr>
        </p:nvSpPr>
        <p:spPr>
          <a:xfrm>
            <a:off x="833567" y="1877282"/>
            <a:ext cx="2181837"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IN" b="1" u="sng" dirty="0"/>
              <a:t>2 solutions</a:t>
            </a:r>
            <a:r>
              <a:rPr lang="en-IN" dirty="0"/>
              <a:t>:</a:t>
            </a:r>
          </a:p>
          <a:p>
            <a:pPr marL="0" lvl="0" indent="0" rtl="0">
              <a:lnSpc>
                <a:spcPct val="50000"/>
              </a:lnSpc>
              <a:spcBef>
                <a:spcPts val="0"/>
              </a:spcBef>
              <a:spcAft>
                <a:spcPts val="0"/>
              </a:spcAft>
              <a:buNone/>
            </a:pPr>
            <a:endParaRPr lang="en-IN" dirty="0"/>
          </a:p>
          <a:p>
            <a:pPr marL="285750" indent="-285750">
              <a:buClr>
                <a:schemeClr val="bg2"/>
              </a:buClr>
              <a:buFont typeface="Courier New" panose="02070309020205020404" pitchFamily="49" charset="0"/>
              <a:buChar char="o"/>
            </a:pPr>
            <a:r>
              <a:rPr lang="en-US" dirty="0"/>
              <a:t>M</a:t>
            </a:r>
            <a:r>
              <a:rPr lang="en-IN" dirty="0"/>
              <a:t>ask R-CNN </a:t>
            </a:r>
          </a:p>
          <a:p>
            <a:pPr marL="285750" indent="-285750">
              <a:buClr>
                <a:schemeClr val="bg2"/>
              </a:buClr>
              <a:buFont typeface="Courier New" panose="02070309020205020404" pitchFamily="49" charset="0"/>
              <a:buChar char="o"/>
            </a:pPr>
            <a:r>
              <a:rPr lang="en-US" dirty="0"/>
              <a:t>Y</a:t>
            </a:r>
            <a:r>
              <a:rPr lang="en-IN" dirty="0"/>
              <a:t>OLO-V3</a:t>
            </a:r>
          </a:p>
        </p:txBody>
      </p:sp>
      <p:sp>
        <p:nvSpPr>
          <p:cNvPr id="278" name="Google Shape;278;p48"/>
          <p:cNvSpPr txBox="1">
            <a:spLocks noGrp="1"/>
          </p:cNvSpPr>
          <p:nvPr>
            <p:ph type="body" idx="2"/>
          </p:nvPr>
        </p:nvSpPr>
        <p:spPr>
          <a:xfrm>
            <a:off x="6252363" y="1908076"/>
            <a:ext cx="2164457"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285750" lvl="0" indent="-285750">
              <a:buClr>
                <a:schemeClr val="bg2"/>
              </a:buClr>
              <a:buFont typeface="Courier New" panose="02070309020205020404" pitchFamily="49" charset="0"/>
              <a:buChar char="o"/>
            </a:pPr>
            <a:r>
              <a:rPr lang="en-US" dirty="0"/>
              <a:t>Send mail </a:t>
            </a:r>
          </a:p>
          <a:p>
            <a:pPr marL="285750" lvl="0" indent="-285750">
              <a:buClr>
                <a:schemeClr val="bg2"/>
              </a:buClr>
              <a:buFont typeface="Courier New" panose="02070309020205020404" pitchFamily="49" charset="0"/>
              <a:buChar char="o"/>
            </a:pPr>
            <a:r>
              <a:rPr lang="en-US" dirty="0"/>
              <a:t>Trigger an alarm</a:t>
            </a:r>
          </a:p>
        </p:txBody>
      </p:sp>
      <p:sp>
        <p:nvSpPr>
          <p:cNvPr id="279" name="Google Shape;279;p48"/>
          <p:cNvSpPr txBox="1">
            <a:spLocks noGrp="1"/>
          </p:cNvSpPr>
          <p:nvPr>
            <p:ph type="title" idx="8"/>
          </p:nvPr>
        </p:nvSpPr>
        <p:spPr>
          <a:xfrm>
            <a:off x="192157" y="1250659"/>
            <a:ext cx="2813432" cy="657417"/>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US" dirty="0"/>
              <a:t>Tailgating Detection Module</a:t>
            </a:r>
            <a:endParaRPr dirty="0"/>
          </a:p>
        </p:txBody>
      </p:sp>
      <p:grpSp>
        <p:nvGrpSpPr>
          <p:cNvPr id="2" name="Group 1">
            <a:extLst>
              <a:ext uri="{FF2B5EF4-FFF2-40B4-BE49-F238E27FC236}">
                <a16:creationId xmlns:a16="http://schemas.microsoft.com/office/drawing/2014/main" id="{AAE92174-1F9D-414C-A414-D54683939093}"/>
              </a:ext>
            </a:extLst>
          </p:cNvPr>
          <p:cNvGrpSpPr/>
          <p:nvPr/>
        </p:nvGrpSpPr>
        <p:grpSpPr>
          <a:xfrm>
            <a:off x="3083795" y="1287460"/>
            <a:ext cx="2964885" cy="2971927"/>
            <a:chOff x="3369478" y="1886604"/>
            <a:chExt cx="2330447" cy="2335982"/>
          </a:xfrm>
          <a:effectLst>
            <a:outerShdw blurRad="50800" dist="38100" dir="2700000" algn="tl" rotWithShape="0">
              <a:prstClr val="black">
                <a:alpha val="40000"/>
              </a:prstClr>
            </a:outerShdw>
          </a:effectLst>
        </p:grpSpPr>
        <p:sp>
          <p:nvSpPr>
            <p:cNvPr id="280" name="Google Shape;280;p48"/>
            <p:cNvSpPr/>
            <p:nvPr/>
          </p:nvSpPr>
          <p:spPr>
            <a:xfrm>
              <a:off x="5040521" y="3563186"/>
              <a:ext cx="659400" cy="65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48"/>
            <p:cNvCxnSpPr>
              <a:cxnSpLocks/>
              <a:stCxn id="282" idx="0"/>
              <a:endCxn id="283" idx="4"/>
            </p:cNvCxnSpPr>
            <p:nvPr/>
          </p:nvCxnSpPr>
          <p:spPr>
            <a:xfrm rot="10800000">
              <a:off x="3699636" y="2546786"/>
              <a:ext cx="8100" cy="1016400"/>
            </a:xfrm>
            <a:prstGeom prst="straightConnector1">
              <a:avLst/>
            </a:prstGeom>
            <a:noFill/>
            <a:ln w="19050" cap="flat" cmpd="sng">
              <a:solidFill>
                <a:schemeClr val="dk2"/>
              </a:solidFill>
              <a:prstDash val="solid"/>
              <a:round/>
              <a:headEnd type="none" w="med" len="med"/>
              <a:tailEnd type="none" w="med" len="med"/>
            </a:ln>
          </p:spPr>
        </p:cxnSp>
        <p:sp>
          <p:nvSpPr>
            <p:cNvPr id="282" name="Google Shape;282;p48"/>
            <p:cNvSpPr/>
            <p:nvPr/>
          </p:nvSpPr>
          <p:spPr>
            <a:xfrm>
              <a:off x="3378036" y="3563186"/>
              <a:ext cx="659400" cy="65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8"/>
            <p:cNvSpPr/>
            <p:nvPr/>
          </p:nvSpPr>
          <p:spPr>
            <a:xfrm>
              <a:off x="3369478" y="1886604"/>
              <a:ext cx="660300" cy="66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48"/>
            <p:cNvCxnSpPr>
              <a:cxnSpLocks/>
              <a:stCxn id="283" idx="6"/>
              <a:endCxn id="285" idx="2"/>
            </p:cNvCxnSpPr>
            <p:nvPr/>
          </p:nvCxnSpPr>
          <p:spPr>
            <a:xfrm>
              <a:off x="4029778" y="2216754"/>
              <a:ext cx="1010700" cy="0"/>
            </a:xfrm>
            <a:prstGeom prst="straightConnector1">
              <a:avLst/>
            </a:prstGeom>
            <a:noFill/>
            <a:ln w="19050" cap="flat" cmpd="sng">
              <a:solidFill>
                <a:schemeClr val="dk2"/>
              </a:solidFill>
              <a:prstDash val="solid"/>
              <a:round/>
              <a:headEnd type="none" w="med" len="med"/>
              <a:tailEnd type="none" w="med" len="med"/>
            </a:ln>
          </p:spPr>
        </p:cxnSp>
        <p:cxnSp>
          <p:nvCxnSpPr>
            <p:cNvPr id="286" name="Google Shape;286;p48"/>
            <p:cNvCxnSpPr>
              <a:stCxn id="285" idx="4"/>
              <a:endCxn id="280" idx="0"/>
            </p:cNvCxnSpPr>
            <p:nvPr/>
          </p:nvCxnSpPr>
          <p:spPr>
            <a:xfrm>
              <a:off x="5370225" y="2546433"/>
              <a:ext cx="0" cy="1016700"/>
            </a:xfrm>
            <a:prstGeom prst="straightConnector1">
              <a:avLst/>
            </a:prstGeom>
            <a:noFill/>
            <a:ln w="19050" cap="flat" cmpd="sng">
              <a:solidFill>
                <a:schemeClr val="dk2"/>
              </a:solidFill>
              <a:prstDash val="solid"/>
              <a:round/>
              <a:headEnd type="none" w="med" len="med"/>
              <a:tailEnd type="none" w="med" len="med"/>
            </a:ln>
          </p:spPr>
        </p:cxnSp>
        <p:sp>
          <p:nvSpPr>
            <p:cNvPr id="285" name="Google Shape;285;p48"/>
            <p:cNvSpPr/>
            <p:nvPr/>
          </p:nvSpPr>
          <p:spPr>
            <a:xfrm>
              <a:off x="5040525" y="1887033"/>
              <a:ext cx="659400" cy="65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 name="Google Shape;309;p48"/>
            <p:cNvCxnSpPr>
              <a:stCxn id="282" idx="6"/>
              <a:endCxn id="280" idx="2"/>
            </p:cNvCxnSpPr>
            <p:nvPr/>
          </p:nvCxnSpPr>
          <p:spPr>
            <a:xfrm>
              <a:off x="4037436" y="3892886"/>
              <a:ext cx="1003200" cy="0"/>
            </a:xfrm>
            <a:prstGeom prst="straightConnector1">
              <a:avLst/>
            </a:prstGeom>
            <a:noFill/>
            <a:ln w="19050" cap="flat" cmpd="sng">
              <a:solidFill>
                <a:schemeClr val="dk2"/>
              </a:solidFill>
              <a:prstDash val="solid"/>
              <a:round/>
              <a:headEnd type="none" w="med" len="med"/>
              <a:tailEnd type="none" w="med" len="med"/>
            </a:ln>
          </p:spPr>
        </p:cxnSp>
        <p:pic>
          <p:nvPicPr>
            <p:cNvPr id="3" name="Graphic 2" descr="Puzzle">
              <a:extLst>
                <a:ext uri="{FF2B5EF4-FFF2-40B4-BE49-F238E27FC236}">
                  <a16:creationId xmlns:a16="http://schemas.microsoft.com/office/drawing/2014/main" id="{669582BD-200E-41A2-8EB8-BE0F5CDF2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2697" y="1960421"/>
              <a:ext cx="525385" cy="525385"/>
            </a:xfrm>
            <a:prstGeom prst="rect">
              <a:avLst/>
            </a:prstGeom>
          </p:spPr>
        </p:pic>
        <p:pic>
          <p:nvPicPr>
            <p:cNvPr id="43" name="Graphic 42" descr="Puzzle">
              <a:extLst>
                <a:ext uri="{FF2B5EF4-FFF2-40B4-BE49-F238E27FC236}">
                  <a16:creationId xmlns:a16="http://schemas.microsoft.com/office/drawing/2014/main" id="{7C620D2D-DBEF-44A6-B495-AB96F94D3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550" y="1972364"/>
              <a:ext cx="525385" cy="525385"/>
            </a:xfrm>
            <a:prstGeom prst="rect">
              <a:avLst/>
            </a:prstGeom>
          </p:spPr>
        </p:pic>
        <p:pic>
          <p:nvPicPr>
            <p:cNvPr id="44" name="Graphic 43" descr="Puzzle">
              <a:extLst>
                <a:ext uri="{FF2B5EF4-FFF2-40B4-BE49-F238E27FC236}">
                  <a16:creationId xmlns:a16="http://schemas.microsoft.com/office/drawing/2014/main" id="{CF0878F2-94A0-4EF0-8F32-03E5ECCEB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3275" y="3652368"/>
              <a:ext cx="525385" cy="525385"/>
            </a:xfrm>
            <a:prstGeom prst="rect">
              <a:avLst/>
            </a:prstGeom>
          </p:spPr>
        </p:pic>
        <p:pic>
          <p:nvPicPr>
            <p:cNvPr id="45" name="Graphic 44" descr="Puzzle">
              <a:extLst>
                <a:ext uri="{FF2B5EF4-FFF2-40B4-BE49-F238E27FC236}">
                  <a16:creationId xmlns:a16="http://schemas.microsoft.com/office/drawing/2014/main" id="{E5D531CC-4676-44A4-AA71-9AE7479C5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5044" y="3648072"/>
              <a:ext cx="525385" cy="525385"/>
            </a:xfrm>
            <a:prstGeom prst="rect">
              <a:avLst/>
            </a:prstGeom>
          </p:spPr>
        </p:pic>
      </p:grpSp>
      <p:sp>
        <p:nvSpPr>
          <p:cNvPr id="23" name="Google Shape;194;p42">
            <a:extLst>
              <a:ext uri="{FF2B5EF4-FFF2-40B4-BE49-F238E27FC236}">
                <a16:creationId xmlns:a16="http://schemas.microsoft.com/office/drawing/2014/main" id="{4DB059E3-BF89-4A14-801C-F72BBEC46A99}"/>
              </a:ext>
            </a:extLst>
          </p:cNvPr>
          <p:cNvSpPr txBox="1">
            <a:spLocks/>
          </p:cNvSpPr>
          <p:nvPr/>
        </p:nvSpPr>
        <p:spPr>
          <a:xfrm>
            <a:off x="1991085" y="306570"/>
            <a:ext cx="5151390" cy="694623"/>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0000"/>
              </a:lnSpc>
              <a:spcBef>
                <a:spcPts val="0"/>
              </a:spcBef>
              <a:spcAft>
                <a:spcPts val="0"/>
              </a:spcAft>
              <a:buClr>
                <a:srgbClr val="000000"/>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pPr marL="0" indent="0" algn="ctr">
              <a:buFont typeface="Montserrat"/>
              <a:buNone/>
            </a:pPr>
            <a:r>
              <a:rPr lang="en-IN" sz="4400" u="sng" dirty="0">
                <a:effectLst>
                  <a:outerShdw blurRad="50800" dist="38100" algn="l" rotWithShape="0">
                    <a:prstClr val="black">
                      <a:alpha val="40000"/>
                    </a:prstClr>
                  </a:outerShdw>
                </a:effectLst>
                <a:latin typeface="Montserrat ExtraBold"/>
                <a:ea typeface="Montserrat ExtraBold"/>
                <a:cs typeface="Montserrat ExtraBold"/>
                <a:sym typeface="Montserrat ExtraBold"/>
              </a:rPr>
              <a:t>Our Solution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36156D-9001-4FBA-887C-5ABDFCE512B6}"/>
              </a:ext>
            </a:extLst>
          </p:cNvPr>
          <p:cNvSpPr>
            <a:spLocks noGrp="1"/>
          </p:cNvSpPr>
          <p:nvPr>
            <p:ph type="title"/>
          </p:nvPr>
        </p:nvSpPr>
        <p:spPr>
          <a:xfrm>
            <a:off x="826948" y="409181"/>
            <a:ext cx="7490100" cy="419700"/>
          </a:xfrm>
        </p:spPr>
        <p:txBody>
          <a:bodyPr/>
          <a:lstStyle/>
          <a:p>
            <a:pPr algn="ctr"/>
            <a:r>
              <a:rPr lang="en-US" sz="4400" u="sng" dirty="0">
                <a:ln>
                  <a:solidFill>
                    <a:schemeClr val="bg1"/>
                  </a:solidFill>
                </a:ln>
                <a:solidFill>
                  <a:schemeClr val="bg1"/>
                </a:solidFill>
                <a:effectLst>
                  <a:outerShdw blurRad="50800" dist="38100" dir="2700000" algn="tl" rotWithShape="0">
                    <a:prstClr val="black">
                      <a:alpha val="40000"/>
                    </a:prstClr>
                  </a:outerShdw>
                </a:effectLst>
                <a:latin typeface="Montserrat ExtraBold" panose="020B0604020202020204" charset="0"/>
              </a:rPr>
              <a:t>Developed Systems:</a:t>
            </a:r>
            <a:endParaRPr lang="en-IN" sz="4400" u="sng" dirty="0">
              <a:ln>
                <a:solidFill>
                  <a:schemeClr val="bg1"/>
                </a:solidFill>
              </a:ln>
              <a:solidFill>
                <a:schemeClr val="bg1"/>
              </a:solidFill>
              <a:effectLst>
                <a:outerShdw blurRad="50800" dist="38100" dir="2700000" algn="tl" rotWithShape="0">
                  <a:prstClr val="black">
                    <a:alpha val="40000"/>
                  </a:prstClr>
                </a:outerShdw>
              </a:effectLst>
              <a:latin typeface="Montserrat ExtraBold" panose="020B0604020202020204" charset="0"/>
            </a:endParaRPr>
          </a:p>
        </p:txBody>
      </p:sp>
      <p:sp>
        <p:nvSpPr>
          <p:cNvPr id="4" name="TextBox 3">
            <a:extLst>
              <a:ext uri="{FF2B5EF4-FFF2-40B4-BE49-F238E27FC236}">
                <a16:creationId xmlns:a16="http://schemas.microsoft.com/office/drawing/2014/main" id="{68328694-073D-4292-A0BA-FBE704C40EEB}"/>
              </a:ext>
            </a:extLst>
          </p:cNvPr>
          <p:cNvSpPr txBox="1"/>
          <p:nvPr/>
        </p:nvSpPr>
        <p:spPr>
          <a:xfrm>
            <a:off x="318052" y="1351405"/>
            <a:ext cx="4075044" cy="1200329"/>
          </a:xfrm>
          <a:prstGeom prst="rect">
            <a:avLst/>
          </a:prstGeom>
          <a:noFill/>
        </p:spPr>
        <p:txBody>
          <a:bodyPr wrap="square" rtlCol="0">
            <a:spAutoFit/>
          </a:bodyPr>
          <a:lstStyle/>
          <a:p>
            <a:pPr algn="r"/>
            <a:r>
              <a:rPr lang="en-US" sz="1800" b="1" u="sng" dirty="0">
                <a:latin typeface="Montserrat" panose="020B0604020202020204" charset="0"/>
              </a:rPr>
              <a:t>High Power System:</a:t>
            </a:r>
          </a:p>
          <a:p>
            <a:pPr algn="r"/>
            <a:endParaRPr lang="en-US" sz="1800" dirty="0">
              <a:latin typeface="Montserrat" panose="020B0604020202020204" charset="0"/>
            </a:endParaRPr>
          </a:p>
          <a:p>
            <a:pPr marL="285750" indent="-285750" algn="r">
              <a:buFont typeface="Courier New" panose="02070309020205020404" pitchFamily="49" charset="0"/>
              <a:buChar char="o"/>
            </a:pPr>
            <a:r>
              <a:rPr lang="en-US" sz="1800" b="1" u="sng" dirty="0">
                <a:latin typeface="Montserrat" panose="020B0604020202020204" charset="0"/>
              </a:rPr>
              <a:t>Model</a:t>
            </a:r>
            <a:r>
              <a:rPr lang="en-US" sz="1800" dirty="0">
                <a:latin typeface="Montserrat" panose="020B0604020202020204" charset="0"/>
              </a:rPr>
              <a:t>: Mask R-CNN</a:t>
            </a:r>
          </a:p>
          <a:p>
            <a:pPr marL="285750" indent="-285750" algn="r">
              <a:buFont typeface="Courier New" panose="02070309020205020404" pitchFamily="49" charset="0"/>
              <a:buChar char="o"/>
            </a:pPr>
            <a:r>
              <a:rPr lang="en-US" sz="1800" b="1" u="sng" dirty="0">
                <a:latin typeface="Montserrat" panose="020B0604020202020204" charset="0"/>
              </a:rPr>
              <a:t>Tracking</a:t>
            </a:r>
            <a:r>
              <a:rPr lang="en-US" sz="1800" dirty="0">
                <a:latin typeface="Montserrat" panose="020B0604020202020204" charset="0"/>
              </a:rPr>
              <a:t>: Centroid Tracking</a:t>
            </a:r>
          </a:p>
        </p:txBody>
      </p:sp>
      <p:sp>
        <p:nvSpPr>
          <p:cNvPr id="5" name="TextBox 4">
            <a:extLst>
              <a:ext uri="{FF2B5EF4-FFF2-40B4-BE49-F238E27FC236}">
                <a16:creationId xmlns:a16="http://schemas.microsoft.com/office/drawing/2014/main" id="{590B256F-F5B8-47BE-B446-206685ED37E1}"/>
              </a:ext>
            </a:extLst>
          </p:cNvPr>
          <p:cNvSpPr txBox="1"/>
          <p:nvPr/>
        </p:nvSpPr>
        <p:spPr>
          <a:xfrm>
            <a:off x="4750905" y="1351404"/>
            <a:ext cx="5055703" cy="1200329"/>
          </a:xfrm>
          <a:prstGeom prst="rect">
            <a:avLst/>
          </a:prstGeom>
          <a:noFill/>
        </p:spPr>
        <p:txBody>
          <a:bodyPr wrap="square" rtlCol="0">
            <a:spAutoFit/>
          </a:bodyPr>
          <a:lstStyle/>
          <a:p>
            <a:r>
              <a:rPr lang="en-US" sz="1800" b="1" u="sng" dirty="0">
                <a:latin typeface="Montserrat" panose="020B0604020202020204" charset="0"/>
              </a:rPr>
              <a:t>High Efficiency System:</a:t>
            </a:r>
          </a:p>
          <a:p>
            <a:endParaRPr lang="en-US" sz="1800" dirty="0">
              <a:latin typeface="Montserrat" panose="020B0604020202020204" charset="0"/>
            </a:endParaRPr>
          </a:p>
          <a:p>
            <a:pPr marL="285750" indent="-285750">
              <a:buFont typeface="Courier New" panose="02070309020205020404" pitchFamily="49" charset="0"/>
              <a:buChar char="o"/>
            </a:pPr>
            <a:r>
              <a:rPr lang="en-US" sz="1800" b="1" u="sng" dirty="0">
                <a:latin typeface="Montserrat" panose="020B0604020202020204" charset="0"/>
              </a:rPr>
              <a:t>Model</a:t>
            </a:r>
            <a:r>
              <a:rPr lang="en-US" sz="1800" dirty="0">
                <a:latin typeface="Montserrat" panose="020B0604020202020204" charset="0"/>
              </a:rPr>
              <a:t>: YOLO-v3</a:t>
            </a:r>
          </a:p>
          <a:p>
            <a:pPr marL="285750" indent="-285750">
              <a:buFont typeface="Courier New" panose="02070309020205020404" pitchFamily="49" charset="0"/>
              <a:buChar char="o"/>
            </a:pPr>
            <a:r>
              <a:rPr lang="en-US" sz="1800" b="1" u="sng" dirty="0">
                <a:latin typeface="Montserrat" panose="020B0604020202020204" charset="0"/>
              </a:rPr>
              <a:t>Tracking</a:t>
            </a:r>
            <a:r>
              <a:rPr lang="en-US" sz="1800" dirty="0">
                <a:latin typeface="Montserrat" panose="020B0604020202020204" charset="0"/>
              </a:rPr>
              <a:t>: Deep SORT</a:t>
            </a:r>
          </a:p>
        </p:txBody>
      </p:sp>
      <p:sp>
        <p:nvSpPr>
          <p:cNvPr id="6" name="TextBox 5">
            <a:extLst>
              <a:ext uri="{FF2B5EF4-FFF2-40B4-BE49-F238E27FC236}">
                <a16:creationId xmlns:a16="http://schemas.microsoft.com/office/drawing/2014/main" id="{73E854E2-A902-46CE-8C1A-850098A3E814}"/>
              </a:ext>
            </a:extLst>
          </p:cNvPr>
          <p:cNvSpPr txBox="1"/>
          <p:nvPr/>
        </p:nvSpPr>
        <p:spPr>
          <a:xfrm>
            <a:off x="446001" y="4054226"/>
            <a:ext cx="8251994" cy="646331"/>
          </a:xfrm>
          <a:prstGeom prst="rect">
            <a:avLst/>
          </a:prstGeom>
          <a:noFill/>
        </p:spPr>
        <p:txBody>
          <a:bodyPr wrap="square" rtlCol="0">
            <a:spAutoFit/>
          </a:bodyPr>
          <a:lstStyle/>
          <a:p>
            <a:pPr algn="ctr"/>
            <a:r>
              <a:rPr lang="en-US" sz="1800" dirty="0">
                <a:latin typeface="Montserrat" panose="020B0604020202020204" charset="0"/>
              </a:rPr>
              <a:t>This is followed by a common </a:t>
            </a:r>
            <a:r>
              <a:rPr lang="en-US" sz="1800" b="1" u="sng" dirty="0">
                <a:latin typeface="Montserrat" panose="020B0604020202020204" charset="0"/>
              </a:rPr>
              <a:t>Integrated Alert and Mailing Module</a:t>
            </a:r>
            <a:r>
              <a:rPr lang="en-US" sz="1800" dirty="0">
                <a:latin typeface="Montserrat" panose="020B0604020202020204" charset="0"/>
              </a:rPr>
              <a:t>. </a:t>
            </a:r>
          </a:p>
          <a:p>
            <a:pPr algn="ctr"/>
            <a:r>
              <a:rPr lang="en-US" sz="1800" dirty="0">
                <a:latin typeface="Montserrat" panose="020B0604020202020204" charset="0"/>
              </a:rPr>
              <a:t>These approaches will be explained in the following slides.</a:t>
            </a:r>
            <a:endParaRPr lang="en-IN" sz="1800" dirty="0">
              <a:latin typeface="Montserrat" panose="020B0604020202020204" charset="0"/>
            </a:endParaRPr>
          </a:p>
        </p:txBody>
      </p:sp>
      <p:pic>
        <p:nvPicPr>
          <p:cNvPr id="8" name="Graphic 7" descr="Chevron arrows">
            <a:extLst>
              <a:ext uri="{FF2B5EF4-FFF2-40B4-BE49-F238E27FC236}">
                <a16:creationId xmlns:a16="http://schemas.microsoft.com/office/drawing/2014/main" id="{42A27544-C936-4A64-BEB0-3655540123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4114798" y="284578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474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2"/>
          <p:cNvSpPr txBox="1">
            <a:spLocks noGrp="1"/>
          </p:cNvSpPr>
          <p:nvPr>
            <p:ph type="title"/>
          </p:nvPr>
        </p:nvSpPr>
        <p:spPr>
          <a:xfrm>
            <a:off x="719999" y="3664011"/>
            <a:ext cx="8192087" cy="13008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IN" sz="6000" dirty="0">
                <a:ln>
                  <a:solidFill>
                    <a:schemeClr val="bg2">
                      <a:lumMod val="75000"/>
                    </a:schemeClr>
                  </a:solidFill>
                </a:ln>
                <a:effectLst>
                  <a:outerShdw blurRad="50800" dist="38100" dir="2700000" algn="tl" rotWithShape="0">
                    <a:prstClr val="black">
                      <a:alpha val="40000"/>
                    </a:prstClr>
                  </a:outerShdw>
                </a:effectLst>
                <a:latin typeface="Montserrat ExtraBold"/>
                <a:ea typeface="Montserrat ExtraBold"/>
                <a:cs typeface="Montserrat ExtraBold"/>
                <a:sym typeface="Montserrat ExtraBold"/>
              </a:rPr>
              <a:t>System 1 </a:t>
            </a:r>
            <a:endParaRPr sz="6000" dirty="0">
              <a:ln>
                <a:solidFill>
                  <a:schemeClr val="bg2">
                    <a:lumMod val="75000"/>
                  </a:schemeClr>
                </a:solidFill>
              </a:ln>
              <a:effectLst>
                <a:outerShdw blurRad="50800" dist="38100" dir="2700000" algn="tl" rotWithShape="0">
                  <a:prstClr val="black">
                    <a:alpha val="40000"/>
                  </a:prstClr>
                </a:outerShdw>
              </a:effectLst>
              <a:latin typeface="Montserrat ExtraBold"/>
              <a:ea typeface="Montserrat ExtraBold"/>
              <a:cs typeface="Montserrat ExtraBold"/>
              <a:sym typeface="Montserrat ExtraBold"/>
            </a:endParaRPr>
          </a:p>
        </p:txBody>
      </p:sp>
      <p:pic>
        <p:nvPicPr>
          <p:cNvPr id="5" name="Graphic 4" descr="Research">
            <a:extLst>
              <a:ext uri="{FF2B5EF4-FFF2-40B4-BE49-F238E27FC236}">
                <a16:creationId xmlns:a16="http://schemas.microsoft.com/office/drawing/2014/main" id="{013EBE61-F40B-4589-9151-2CA6BC351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1642" y="3724689"/>
            <a:ext cx="914400" cy="914400"/>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403DFC9A-4ED6-42C2-A847-1005922E08D7}"/>
              </a:ext>
            </a:extLst>
          </p:cNvPr>
          <p:cNvSpPr txBox="1"/>
          <p:nvPr/>
        </p:nvSpPr>
        <p:spPr>
          <a:xfrm>
            <a:off x="6016486" y="4639089"/>
            <a:ext cx="2895600" cy="369332"/>
          </a:xfrm>
          <a:prstGeom prst="rect">
            <a:avLst/>
          </a:prstGeom>
          <a:noFill/>
        </p:spPr>
        <p:txBody>
          <a:bodyPr wrap="square" rtlCol="0">
            <a:spAutoFit/>
          </a:bodyPr>
          <a:lstStyle/>
          <a:p>
            <a:pPr algn="r"/>
            <a:r>
              <a:rPr lang="en-US" sz="1800" dirty="0">
                <a:solidFill>
                  <a:schemeClr val="bg2"/>
                </a:solidFill>
                <a:latin typeface="Montserrat" panose="020B0604020202020204" charset="0"/>
              </a:rPr>
              <a:t>- High Power System</a:t>
            </a:r>
            <a:endParaRPr lang="en-IN" sz="1800" dirty="0">
              <a:solidFill>
                <a:schemeClr val="bg2"/>
              </a:solidFill>
              <a:latin typeface="Montserrat" panose="020B0604020202020204" charset="0"/>
            </a:endParaRPr>
          </a:p>
        </p:txBody>
      </p:sp>
    </p:spTree>
    <p:extLst>
      <p:ext uri="{BB962C8B-B14F-4D97-AF65-F5344CB8AC3E}">
        <p14:creationId xmlns:p14="http://schemas.microsoft.com/office/powerpoint/2010/main" val="204068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755963E-9F8E-4251-97D5-7E998B73646A}"/>
              </a:ext>
            </a:extLst>
          </p:cNvPr>
          <p:cNvSpPr>
            <a:spLocks noGrp="1"/>
          </p:cNvSpPr>
          <p:nvPr>
            <p:ph type="subTitle" idx="1"/>
          </p:nvPr>
        </p:nvSpPr>
        <p:spPr>
          <a:xfrm>
            <a:off x="765880" y="1155704"/>
            <a:ext cx="7612239" cy="419700"/>
          </a:xfrm>
        </p:spPr>
        <p:txBody>
          <a:bodyPr/>
          <a:lstStyle/>
          <a:p>
            <a:pPr algn="ctr"/>
            <a:r>
              <a:rPr lang="en-IN" dirty="0"/>
              <a:t>Mask R-CNN is a popular model choice for Instance Segmentation</a:t>
            </a:r>
          </a:p>
          <a:p>
            <a:pPr algn="ctr"/>
            <a:endParaRPr lang="en-IN" dirty="0"/>
          </a:p>
          <a:p>
            <a:pPr algn="ctr"/>
            <a:r>
              <a:rPr lang="en-IN" dirty="0"/>
              <a:t> </a:t>
            </a:r>
          </a:p>
        </p:txBody>
      </p:sp>
      <p:sp>
        <p:nvSpPr>
          <p:cNvPr id="3" name="Title 2">
            <a:extLst>
              <a:ext uri="{FF2B5EF4-FFF2-40B4-BE49-F238E27FC236}">
                <a16:creationId xmlns:a16="http://schemas.microsoft.com/office/drawing/2014/main" id="{3D07B917-F211-4647-9030-45D4ED793C64}"/>
              </a:ext>
            </a:extLst>
          </p:cNvPr>
          <p:cNvSpPr>
            <a:spLocks noGrp="1"/>
          </p:cNvSpPr>
          <p:nvPr>
            <p:ph type="title"/>
          </p:nvPr>
        </p:nvSpPr>
        <p:spPr>
          <a:xfrm>
            <a:off x="779168" y="342082"/>
            <a:ext cx="7490100" cy="419700"/>
          </a:xfrm>
          <a:effectLst>
            <a:outerShdw blurRad="50800" dist="38100" dir="2700000" algn="tl" rotWithShape="0">
              <a:prstClr val="black">
                <a:alpha val="40000"/>
              </a:prstClr>
            </a:outerShdw>
          </a:effectLst>
        </p:spPr>
        <p:txBody>
          <a:bodyPr/>
          <a:lstStyle/>
          <a:p>
            <a:pPr algn="ctr"/>
            <a:r>
              <a:rPr lang="en-IN" sz="4400" u="sng" dirty="0"/>
              <a:t>Mask R-CNN</a:t>
            </a:r>
          </a:p>
        </p:txBody>
      </p:sp>
      <p:pic>
        <p:nvPicPr>
          <p:cNvPr id="5" name="Picture 6" descr="The overall network architecture of Mask R-CNN | Download Scientific Diagram">
            <a:extLst>
              <a:ext uri="{FF2B5EF4-FFF2-40B4-BE49-F238E27FC236}">
                <a16:creationId xmlns:a16="http://schemas.microsoft.com/office/drawing/2014/main" id="{72C0DE9C-AEB3-4F58-92A2-EC9AC425C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4" y="1712976"/>
            <a:ext cx="8096250" cy="3181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109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73988F79-EB27-4AE2-9D3E-C084CF0DB884}"/>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7B4A7F5F-806D-4502-A396-B1FB7189637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19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3B38AC6-48DB-449F-B090-54F2B15B4875}"/>
              </a:ext>
            </a:extLst>
          </p:cNvPr>
          <p:cNvSpPr>
            <a:spLocks noGrp="1"/>
          </p:cNvSpPr>
          <p:nvPr>
            <p:ph type="subTitle" idx="1"/>
          </p:nvPr>
        </p:nvSpPr>
        <p:spPr>
          <a:xfrm>
            <a:off x="587650" y="404191"/>
            <a:ext cx="7968700" cy="3933808"/>
          </a:xfrm>
        </p:spPr>
        <p:txBody>
          <a:bodyPr/>
          <a:lstStyle/>
          <a:p>
            <a:pPr marL="400050" indent="-285750">
              <a:buClr>
                <a:schemeClr val="tx1"/>
              </a:buClr>
              <a:buFont typeface="Courier New" panose="02070309020205020404" pitchFamily="49" charset="0"/>
              <a:buChar char="o"/>
            </a:pPr>
            <a:r>
              <a:rPr lang="en-IN" dirty="0"/>
              <a:t>Mask R-CNN based on a Resnet50 backbone</a:t>
            </a:r>
            <a:br>
              <a:rPr lang="en-IN" dirty="0"/>
            </a:br>
            <a:endParaRPr lang="en-IN" dirty="0"/>
          </a:p>
          <a:p>
            <a:pPr marL="400050" indent="-285750">
              <a:buClr>
                <a:schemeClr val="tx1"/>
              </a:buClr>
              <a:buFont typeface="Courier New" panose="02070309020205020404" pitchFamily="49" charset="0"/>
              <a:buChar char="o"/>
            </a:pPr>
            <a:r>
              <a:rPr lang="en-US" dirty="0"/>
              <a:t>A pre-trained Mask RCNN model is used in our project, as it is very tedious to train this architecture by ourselves based on our current computational capabilities. </a:t>
            </a:r>
            <a:br>
              <a:rPr lang="en-US" dirty="0"/>
            </a:br>
            <a:endParaRPr lang="en-US" dirty="0"/>
          </a:p>
          <a:p>
            <a:pPr marL="400050" indent="-285750">
              <a:buClr>
                <a:schemeClr val="tx1"/>
              </a:buClr>
              <a:buFont typeface="Courier New" panose="02070309020205020404" pitchFamily="49" charset="0"/>
              <a:buChar char="o"/>
            </a:pPr>
            <a:r>
              <a:rPr lang="en-US" dirty="0"/>
              <a:t>The pre-trained weights are trained on the </a:t>
            </a:r>
            <a:r>
              <a:rPr lang="en-US" b="1" i="1" u="sng" dirty="0"/>
              <a:t>COCO Dataset</a:t>
            </a:r>
            <a:r>
              <a:rPr lang="en-US" dirty="0"/>
              <a:t>, which consists of around 91 classes. But for our specific problem, we only need Humans as the class/mask output. </a:t>
            </a:r>
            <a:br>
              <a:rPr lang="en-US" dirty="0"/>
            </a:br>
            <a:endParaRPr lang="en-US" dirty="0"/>
          </a:p>
          <a:p>
            <a:pPr marL="400050" indent="-285750">
              <a:buClr>
                <a:schemeClr val="tx1"/>
              </a:buClr>
              <a:buFont typeface="Courier New" panose="02070309020205020404" pitchFamily="49" charset="0"/>
              <a:buChar char="o"/>
            </a:pPr>
            <a:r>
              <a:rPr lang="en-US" dirty="0"/>
              <a:t>To tackle this problem, we employed </a:t>
            </a:r>
            <a:r>
              <a:rPr lang="en-US" b="1" i="1" u="sng" dirty="0"/>
              <a:t>Transfer Learning</a:t>
            </a:r>
            <a:r>
              <a:rPr lang="en-US" i="1" dirty="0"/>
              <a:t>,</a:t>
            </a:r>
            <a:r>
              <a:rPr lang="en-US" dirty="0"/>
              <a:t> and finetuned the pre-existing architecture to predict only humans. Transfer Learning was achieved using the </a:t>
            </a:r>
            <a:r>
              <a:rPr lang="en-US" b="1" i="1" u="sng" dirty="0"/>
              <a:t>Penn Fudan Database</a:t>
            </a:r>
            <a:r>
              <a:rPr lang="en-US" dirty="0"/>
              <a:t>, which is a pedestrian dataset. Hence our model now predicts and outputs only humans, thus reducing computation costs significantly. </a:t>
            </a:r>
            <a:endParaRPr lang="en-IN" dirty="0"/>
          </a:p>
          <a:p>
            <a:pPr marL="400050" indent="-285750">
              <a:buClr>
                <a:schemeClr val="tx1"/>
              </a:buClr>
              <a:buFont typeface="Courier New" panose="02070309020205020404" pitchFamily="49" charset="0"/>
              <a:buChar char="o"/>
            </a:pPr>
            <a:endParaRPr lang="en-US" dirty="0"/>
          </a:p>
          <a:p>
            <a:pPr marL="400050" indent="-285750">
              <a:buClr>
                <a:schemeClr val="tx1"/>
              </a:buClr>
              <a:buFont typeface="Courier New" panose="02070309020205020404" pitchFamily="49" charset="0"/>
              <a:buChar char="o"/>
            </a:pPr>
            <a:endParaRPr lang="en-IN" dirty="0"/>
          </a:p>
        </p:txBody>
      </p:sp>
    </p:spTree>
    <p:extLst>
      <p:ext uri="{BB962C8B-B14F-4D97-AF65-F5344CB8AC3E}">
        <p14:creationId xmlns:p14="http://schemas.microsoft.com/office/powerpoint/2010/main" val="119599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266B7-6E42-4CB2-88FB-CD698B018C63}"/>
              </a:ext>
            </a:extLst>
          </p:cNvPr>
          <p:cNvPicPr>
            <a:picLocks noChangeAspect="1"/>
          </p:cNvPicPr>
          <p:nvPr/>
        </p:nvPicPr>
        <p:blipFill rotWithShape="1">
          <a:blip r:embed="rId2"/>
          <a:srcRect t="2992" b="12738"/>
          <a:stretch/>
        </p:blipFill>
        <p:spPr>
          <a:xfrm>
            <a:off x="20" y="10"/>
            <a:ext cx="9143980" cy="5143490"/>
          </a:xfrm>
          <a:prstGeom prst="rect">
            <a:avLst/>
          </a:prstGeom>
        </p:spPr>
      </p:pic>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822960" y="1212574"/>
            <a:ext cx="7543800" cy="601712"/>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rmAutofit fontScale="90000"/>
          </a:bodyPr>
          <a:lstStyle/>
          <a:p>
            <a:pPr defTabSz="914400">
              <a:spcBef>
                <a:spcPct val="0"/>
              </a:spcBef>
            </a:pPr>
            <a:r>
              <a:rPr lang="en-US" sz="4000" b="1" dirty="0">
                <a:ln>
                  <a:solidFill>
                    <a:schemeClr val="bg2"/>
                  </a:solidFill>
                </a:ln>
                <a:solidFill>
                  <a:srgbClr val="FFFFFF"/>
                </a:solidFill>
                <a:effectLst>
                  <a:outerShdw blurRad="50800" dist="38100" dir="5400000" algn="t" rotWithShape="0">
                    <a:prstClr val="black">
                      <a:alpha val="40000"/>
                    </a:prstClr>
                  </a:outerShdw>
                </a:effectLst>
                <a:latin typeface="Montserrat" panose="020B0604020202020204" charset="0"/>
                <a:ea typeface="+mj-ea"/>
                <a:cs typeface="+mj-cs"/>
              </a:rPr>
              <a:t>Expected Output</a:t>
            </a:r>
          </a:p>
        </p:txBody>
      </p:sp>
    </p:spTree>
    <p:extLst>
      <p:ext uri="{BB962C8B-B14F-4D97-AF65-F5344CB8AC3E}">
        <p14:creationId xmlns:p14="http://schemas.microsoft.com/office/powerpoint/2010/main" val="17199082"/>
      </p:ext>
    </p:extLst>
  </p:cSld>
  <p:clrMapOvr>
    <a:masterClrMapping/>
  </p:clrMapOvr>
</p:sld>
</file>

<file path=ppt/theme/theme1.xml><?xml version="1.0" encoding="utf-8"?>
<a:theme xmlns:a="http://schemas.openxmlformats.org/drawingml/2006/main" name="Ellate Presentation by Slidesgo">
  <a:themeElements>
    <a:clrScheme name="Simple Light">
      <a:dk1>
        <a:srgbClr val="000000"/>
      </a:dk1>
      <a:lt1>
        <a:srgbClr val="6326EE"/>
      </a:lt1>
      <a:dk2>
        <a:srgbClr val="FFFFFF"/>
      </a:dk2>
      <a:lt2>
        <a:srgbClr val="9C9E9E"/>
      </a:lt2>
      <a:accent1>
        <a:srgbClr val="6326EE"/>
      </a:accent1>
      <a:accent2>
        <a:srgbClr val="000000"/>
      </a:accent2>
      <a:accent3>
        <a:srgbClr val="FFFFFF"/>
      </a:accent3>
      <a:accent4>
        <a:srgbClr val="6326EE"/>
      </a:accent4>
      <a:accent5>
        <a:srgbClr val="9C9E9E"/>
      </a:accent5>
      <a:accent6>
        <a:srgbClr val="6326E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C9EFF833EA2B4E94879A8081EBF012" ma:contentTypeVersion="10" ma:contentTypeDescription="Create a new document." ma:contentTypeScope="" ma:versionID="43a26822ad1c964115387c7ab66fbac0">
  <xsd:schema xmlns:xsd="http://www.w3.org/2001/XMLSchema" xmlns:xs="http://www.w3.org/2001/XMLSchema" xmlns:p="http://schemas.microsoft.com/office/2006/metadata/properties" xmlns:ns3="1ad6a0be-219d-4fb3-bf85-b8611013eec3" xmlns:ns4="767e2e63-e9fd-4e74-920f-5d02e3769e0f" targetNamespace="http://schemas.microsoft.com/office/2006/metadata/properties" ma:root="true" ma:fieldsID="431104fff847d116f6a466af7c14fb76" ns3:_="" ns4:_="">
    <xsd:import namespace="1ad6a0be-219d-4fb3-bf85-b8611013eec3"/>
    <xsd:import namespace="767e2e63-e9fd-4e74-920f-5d02e3769e0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6a0be-219d-4fb3-bf85-b8611013ee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7e2e63-e9fd-4e74-920f-5d02e3769e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6E3884-F349-4731-91AC-323934C51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6a0be-219d-4fb3-bf85-b8611013eec3"/>
    <ds:schemaRef ds:uri="767e2e63-e9fd-4e74-920f-5d02e3769e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D5ABC9-7666-4748-B355-D8748241E9EB}">
  <ds:schemaRefs>
    <ds:schemaRef ds:uri="http://www.w3.org/XML/1998/namespace"/>
    <ds:schemaRef ds:uri="http://schemas.microsoft.com/office/2006/metadata/properties"/>
    <ds:schemaRef ds:uri="http://purl.org/dc/elements/1.1/"/>
    <ds:schemaRef ds:uri="http://purl.org/dc/dcmitype/"/>
    <ds:schemaRef ds:uri="767e2e63-e9fd-4e74-920f-5d02e3769e0f"/>
    <ds:schemaRef ds:uri="http://schemas.microsoft.com/office/2006/documentManagement/types"/>
    <ds:schemaRef ds:uri="1ad6a0be-219d-4fb3-bf85-b8611013eec3"/>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05A25AA9-8DAB-437E-BD4E-A5ED65E031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951</TotalTime>
  <Words>931</Words>
  <Application>Microsoft Office PowerPoint</Application>
  <PresentationFormat>On-screen Show (16:9)</PresentationFormat>
  <Paragraphs>90</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Courier New</vt:lpstr>
      <vt:lpstr>Montserrat ExtraBold</vt:lpstr>
      <vt:lpstr>Montserrat</vt:lpstr>
      <vt:lpstr>Ellate Presentation by Slidesgo</vt:lpstr>
      <vt:lpstr>Tailgating Detection</vt:lpstr>
      <vt:lpstr>Problem Overview</vt:lpstr>
      <vt:lpstr>User Interface</vt:lpstr>
      <vt:lpstr>Developed Systems:</vt:lpstr>
      <vt:lpstr>System 1 </vt:lpstr>
      <vt:lpstr>Mask R-CNN</vt:lpstr>
      <vt:lpstr>PowerPoint Presentation</vt:lpstr>
      <vt:lpstr>PowerPoint Presentation</vt:lpstr>
      <vt:lpstr>Expected Output</vt:lpstr>
      <vt:lpstr>Centroid Tracking</vt:lpstr>
      <vt:lpstr>PowerPoint Presentation</vt:lpstr>
      <vt:lpstr>PowerPoint Presentation</vt:lpstr>
      <vt:lpstr>System 2 </vt:lpstr>
      <vt:lpstr>YOLO-v3 + Deep SORT </vt:lpstr>
      <vt:lpstr>PowerPoint Presentation</vt:lpstr>
      <vt:lpstr>YOLO-v3 Approach</vt:lpstr>
      <vt:lpstr>Surveillance Area Logic</vt:lpstr>
      <vt:lpstr>PowerPoint Presentation</vt:lpstr>
      <vt:lpstr>We have provided the user with two distinct solutions based on their computational capabilities. One approach is an exhaustive end-to-end solution while the other is highly efficient and less computationally expensive.</vt:lpstr>
      <vt:lpstr>Mailing Module</vt:lpstr>
      <vt:lpstr>Intruder Identification Module</vt:lpstr>
      <vt:lpstr>Integrated Alert Module</vt:lpstr>
      <vt:lpstr>User Interface</vt:lpstr>
      <vt:lpstr>Thank You</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Tailgating Detection</dc:title>
  <dc:creator>Amey.R</dc:creator>
  <cp:lastModifiedBy>AMEY RAMESH RAMBATLA</cp:lastModifiedBy>
  <cp:revision>47</cp:revision>
  <dcterms:modified xsi:type="dcterms:W3CDTF">2021-06-05T21:39:55Z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0x010100AEC9EFF833EA2B4E94879A8081EBF012</vt:lpwstr>
  </property>
</Properties>
</file>